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customXml/itemProps1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3"/>
  </p:sldMasterIdLst>
  <p:sldIdLst>
    <p:sldId id="269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0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7BDE12E-E296-703A-4D62-6A8080FE73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54631D-40B6-1F8E-3E0E-3352F67B5C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92F836-A89F-FFBE-A785-444B87A073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FC5E76-7C95-44A0-A104-9747184B3F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9872542"/>
      </p:ext>
    </p:extLst>
  </p:cSld>
  <p:clrMapOvr>
    <a:masterClrMapping/>
  </p:clrMapOvr>
  <p:transition spd="med">
    <p:push dir="r"/>
    <p:sndAc>
      <p:stSnd>
        <p:snd r:embed="rId1" name="push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3D08C59-4E6E-CE37-5CC3-4D86A315E0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9E40A7D-0F5C-74B4-CE4C-EB88A7A246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450457-5855-71D6-9279-6F3F516DBA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55AC40-2E15-4F06-9316-B70C181FE1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0757680"/>
      </p:ext>
    </p:extLst>
  </p:cSld>
  <p:clrMapOvr>
    <a:masterClrMapping/>
  </p:clrMapOvr>
  <p:transition spd="med">
    <p:push dir="r"/>
    <p:sndAc>
      <p:stSnd>
        <p:snd r:embed="rId1" name="push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25E51E-0112-18F1-7E28-D61E9884A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DE28A7-8866-0CCC-67E0-877C13251D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25F0B4-99FE-F857-8800-EA17EF6EBC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E21C90-E750-47D0-83AB-872B805A7D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2651212"/>
      </p:ext>
    </p:extLst>
  </p:cSld>
  <p:clrMapOvr>
    <a:masterClrMapping/>
  </p:clrMapOvr>
  <p:transition spd="med">
    <p:push dir="r"/>
    <p:sndAc>
      <p:stSnd>
        <p:snd r:embed="rId1" name="push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BD1E373-BF19-0ED9-4BC2-D82BFE12C2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8848B99-15DE-8751-DAD6-761D07138A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39EC6D-9C4A-21C9-4978-1A9D044192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A4BE17-1B3B-4F5C-9363-D694BE2DD1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924300"/>
      </p:ext>
    </p:extLst>
  </p:cSld>
  <p:clrMapOvr>
    <a:masterClrMapping/>
  </p:clrMapOvr>
  <p:transition spd="med">
    <p:push dir="r"/>
    <p:sndAc>
      <p:stSnd>
        <p:snd r:embed="rId1" name="push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AA32121-ED47-2C4C-920A-495F8F8BC0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582870-F567-9C95-C76B-2C706EB434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5A961C9-17AD-5650-C33A-2C5AD15FA0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6731A8-3EFE-4C1A-916B-5BE4D20C4D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0867809"/>
      </p:ext>
    </p:extLst>
  </p:cSld>
  <p:clrMapOvr>
    <a:masterClrMapping/>
  </p:clrMapOvr>
  <p:transition spd="med">
    <p:push dir="r"/>
    <p:sndAc>
      <p:stSnd>
        <p:snd r:embed="rId1" name="push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B1ABF0-8B0D-3971-A097-5BAED62399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B08197-66D8-77D0-D5A4-A8DE55263B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A58EED-6394-9206-4582-6F5D18D248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DEB66D-14A6-4AAD-8872-819B3BD8A7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7002142"/>
      </p:ext>
    </p:extLst>
  </p:cSld>
  <p:clrMapOvr>
    <a:masterClrMapping/>
  </p:clrMapOvr>
  <p:transition spd="med">
    <p:push dir="r"/>
    <p:sndAc>
      <p:stSnd>
        <p:snd r:embed="rId1" name="push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6AD9475-B953-4F5B-60D2-4216E50DE5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DF70D7E-4311-0ABD-7363-162FC4D278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4875D9D-BFB8-D4D3-14B2-BD040DAA35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5AB6E-DE10-46AD-8EC1-741404BEB3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2202109"/>
      </p:ext>
    </p:extLst>
  </p:cSld>
  <p:clrMapOvr>
    <a:masterClrMapping/>
  </p:clrMapOvr>
  <p:transition spd="med">
    <p:push dir="r"/>
    <p:sndAc>
      <p:stSnd>
        <p:snd r:embed="rId1" name="push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6372597-3CF6-E43D-A676-40686968DD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163D3B5-A6BE-759C-DAF7-81B33F670E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D78B993-4D11-F800-A508-004378EC38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2934E6-DAB9-4D64-A653-3E9CE60254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5456987"/>
      </p:ext>
    </p:extLst>
  </p:cSld>
  <p:clrMapOvr>
    <a:masterClrMapping/>
  </p:clrMapOvr>
  <p:transition spd="med">
    <p:push dir="r"/>
    <p:sndAc>
      <p:stSnd>
        <p:snd r:embed="rId1" name="push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C023DE2-3094-C295-EE72-316550A6E7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0865153-2C88-C06F-9860-B83F93E943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40FE812-03E2-53C9-4DFE-37ACC3BD5A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F4ECC3-9B45-413C-896D-88337FD4E3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779056"/>
      </p:ext>
    </p:extLst>
  </p:cSld>
  <p:clrMapOvr>
    <a:masterClrMapping/>
  </p:clrMapOvr>
  <p:transition spd="med">
    <p:push dir="r"/>
    <p:sndAc>
      <p:stSnd>
        <p:snd r:embed="rId1" name="push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D625D-7CFA-8660-501A-D3324F1E3B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7B9237-130F-850B-43D2-934F8C80C5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8674E6-3A20-1DAA-0AAB-C71EA23787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7282DC-4458-4994-817E-D11028D8A1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1200205"/>
      </p:ext>
    </p:extLst>
  </p:cSld>
  <p:clrMapOvr>
    <a:masterClrMapping/>
  </p:clrMapOvr>
  <p:transition spd="med">
    <p:push dir="r"/>
    <p:sndAc>
      <p:stSnd>
        <p:snd r:embed="rId1" name="push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2500D2-B54B-C9DD-9199-9D49C750DF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6C0E06-B885-C0C7-8AFF-DDF7A5CB07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1A95C1-F4D8-1FB0-7093-A8A9AB82F2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32CBC1-BF47-45B3-A789-83045D2ABF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1721854"/>
      </p:ext>
    </p:extLst>
  </p:cSld>
  <p:clrMapOvr>
    <a:masterClrMapping/>
  </p:clrMapOvr>
  <p:transition spd="med">
    <p:push dir="r"/>
    <p:sndAc>
      <p:stSnd>
        <p:snd r:embed="rId1" name="push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B751F89-056F-64BF-822D-B09577DD30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4288" tIns="32144" rIns="64288" bIns="321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7F4B5A9-E47E-537B-0834-25B7D1B31E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4288" tIns="32144" rIns="64288" bIns="321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64E7F1CB-84FE-478D-0CE3-3106A70B211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4288" tIns="32144" rIns="64288" bIns="32144" numCol="1" anchor="t" anchorCtr="0" compatLnSpc="1">
            <a:prstTxWarp prst="textNoShape">
              <a:avLst/>
            </a:prstTxWarp>
          </a:bodyPr>
          <a:lstStyle>
            <a:lvl1pPr defTabSz="642938" eaLnBrk="1" hangingPunct="1">
              <a:defRPr sz="10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CDE5195A-3F98-1301-610D-E544E3FBFEE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4288" tIns="32144" rIns="64288" bIns="32144" numCol="1" anchor="t" anchorCtr="0" compatLnSpc="1">
            <a:prstTxWarp prst="textNoShape">
              <a:avLst/>
            </a:prstTxWarp>
          </a:bodyPr>
          <a:lstStyle>
            <a:lvl1pPr algn="ctr" defTabSz="642938" eaLnBrk="1" hangingPunct="1">
              <a:defRPr sz="10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5163D423-9726-4141-209E-BBAAD3A1A86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4288" tIns="32144" rIns="64288" bIns="32144" numCol="1" anchor="t" anchorCtr="0" compatLnSpc="1">
            <a:prstTxWarp prst="textNoShape">
              <a:avLst/>
            </a:prstTxWarp>
          </a:bodyPr>
          <a:lstStyle>
            <a:lvl1pPr algn="r" defTabSz="642938" eaLnBrk="1" hangingPunct="1">
              <a:defRPr sz="1000"/>
            </a:lvl1pPr>
          </a:lstStyle>
          <a:p>
            <a:fld id="{59F1810F-5698-4FEA-89B5-09D4430526E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>
    <p:push dir="r"/>
    <p:sndAc>
      <p:stSnd>
        <p:snd r:embed="rId13" name="push.wav"/>
      </p:stSnd>
    </p:sndAc>
  </p:transition>
  <p:txStyles>
    <p:titleStyle>
      <a:lvl1pPr algn="ctr" defTabSz="642938" rtl="0" eaLnBrk="0" fontAlgn="base" hangingPunct="0">
        <a:spcBef>
          <a:spcPct val="0"/>
        </a:spcBef>
        <a:spcAft>
          <a:spcPct val="0"/>
        </a:spcAft>
        <a:defRPr sz="31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642938" rtl="0" eaLnBrk="0" fontAlgn="base" hangingPunct="0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642938" rtl="0" eaLnBrk="0" fontAlgn="base" hangingPunct="0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642938" rtl="0" eaLnBrk="0" fontAlgn="base" hangingPunct="0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642938" rtl="0" eaLnBrk="0" fontAlgn="base" hangingPunct="0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defTabSz="642938" rtl="0" fontAlgn="base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642938" rtl="0" fontAlgn="base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642938" rtl="0" fontAlgn="base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642938" rtl="0" fontAlgn="base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241300" indent="-241300" algn="l" defTabSz="642938" rtl="0" eaLnBrk="0" fontAlgn="base" hangingPunct="0">
        <a:spcBef>
          <a:spcPct val="20000"/>
        </a:spcBef>
        <a:spcAft>
          <a:spcPct val="0"/>
        </a:spcAft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22288" indent="-201613" algn="l" defTabSz="642938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3275" indent="-160338" algn="l" defTabSz="642938" rtl="0" eaLnBrk="0" fontAlgn="base" hangingPunct="0">
        <a:spcBef>
          <a:spcPct val="20000"/>
        </a:spcBef>
        <a:spcAft>
          <a:spcPct val="0"/>
        </a:spcAft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125538" indent="-161925" algn="l" defTabSz="642938" rtl="0" eaLnBrk="0" fontAlgn="base" hangingPunct="0">
        <a:spcBef>
          <a:spcPct val="20000"/>
        </a:spcBef>
        <a:spcAft>
          <a:spcPct val="0"/>
        </a:spcAft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46213" indent="-160338" algn="l" defTabSz="642938" rtl="0" eaLnBrk="0" fontAlgn="base" hangingPunct="0">
        <a:spcBef>
          <a:spcPct val="2000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2.xml"/><Relationship Id="rId7" Type="http://schemas.openxmlformats.org/officeDocument/2006/relationships/slide" Target="slide9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10" Type="http://schemas.openxmlformats.org/officeDocument/2006/relationships/hyperlink" Target="Main%20Menu.ppt" TargetMode="External"/><Relationship Id="rId4" Type="http://schemas.openxmlformats.org/officeDocument/2006/relationships/audio" Target="../media/audio2.wav"/><Relationship Id="rId9" Type="http://schemas.openxmlformats.org/officeDocument/2006/relationships/slide" Target="slide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slide" Target="slide1.xml"/><Relationship Id="rId4" Type="http://schemas.openxmlformats.org/officeDocument/2006/relationships/audio" Target="../media/audio4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13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11.xml"/><Relationship Id="rId4" Type="http://schemas.openxmlformats.org/officeDocument/2006/relationships/audio" Target="../media/audio2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11.xml"/><Relationship Id="rId4" Type="http://schemas.openxmlformats.org/officeDocument/2006/relationships/audio" Target="../media/audio2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audio" Target="../media/audio3.wav"/><Relationship Id="rId7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wmf"/><Relationship Id="rId5" Type="http://schemas.openxmlformats.org/officeDocument/2006/relationships/image" Target="../media/image1.wmf"/><Relationship Id="rId4" Type="http://schemas.openxmlformats.org/officeDocument/2006/relationships/audio" Target="../media/audio4.wav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audio" Target="../media/audio3.wav"/><Relationship Id="rId13" Type="http://schemas.openxmlformats.org/officeDocument/2006/relationships/audio" Target="../media/audio2.wav"/><Relationship Id="rId3" Type="http://schemas.openxmlformats.org/officeDocument/2006/relationships/audio" Target="../media/audio4.wav"/><Relationship Id="rId7" Type="http://schemas.openxmlformats.org/officeDocument/2006/relationships/audio" Target="../media/audio8.wav"/><Relationship Id="rId12" Type="http://schemas.openxmlformats.org/officeDocument/2006/relationships/image" Target="../media/image4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7.wav"/><Relationship Id="rId11" Type="http://schemas.openxmlformats.org/officeDocument/2006/relationships/image" Target="../media/image2.wmf"/><Relationship Id="rId5" Type="http://schemas.openxmlformats.org/officeDocument/2006/relationships/audio" Target="../media/audio6.wav"/><Relationship Id="rId10" Type="http://schemas.openxmlformats.org/officeDocument/2006/relationships/image" Target="../media/image1.wmf"/><Relationship Id="rId4" Type="http://schemas.openxmlformats.org/officeDocument/2006/relationships/audio" Target="../media/audio5.wav"/><Relationship Id="rId9" Type="http://schemas.openxmlformats.org/officeDocument/2006/relationships/image" Target="../media/image3.png"/><Relationship Id="rId14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7" Type="http://schemas.openxmlformats.org/officeDocument/2006/relationships/slide" Target="slide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audio" Target="../media/audio8.wav"/><Relationship Id="rId13" Type="http://schemas.openxmlformats.org/officeDocument/2006/relationships/audio" Target="../media/audio2.wav"/><Relationship Id="rId3" Type="http://schemas.openxmlformats.org/officeDocument/2006/relationships/audio" Target="../media/audio5.wav"/><Relationship Id="rId7" Type="http://schemas.openxmlformats.org/officeDocument/2006/relationships/audio" Target="../media/audio9.wav"/><Relationship Id="rId12" Type="http://schemas.openxmlformats.org/officeDocument/2006/relationships/image" Target="../media/image8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wav"/><Relationship Id="rId11" Type="http://schemas.openxmlformats.org/officeDocument/2006/relationships/image" Target="../media/image6.wmf"/><Relationship Id="rId5" Type="http://schemas.openxmlformats.org/officeDocument/2006/relationships/audio" Target="../media/audio6.wav"/><Relationship Id="rId10" Type="http://schemas.openxmlformats.org/officeDocument/2006/relationships/image" Target="../media/image5.wmf"/><Relationship Id="rId4" Type="http://schemas.openxmlformats.org/officeDocument/2006/relationships/audio" Target="../media/audio7.wav"/><Relationship Id="rId9" Type="http://schemas.openxmlformats.org/officeDocument/2006/relationships/image" Target="../media/image7.png"/><Relationship Id="rId1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7" Type="http://schemas.openxmlformats.org/officeDocument/2006/relationships/slide" Target="slide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audio" Target="../media/audio2.wav"/><Relationship Id="rId3" Type="http://schemas.openxmlformats.org/officeDocument/2006/relationships/audio" Target="../media/audio8.wav"/><Relationship Id="rId7" Type="http://schemas.openxmlformats.org/officeDocument/2006/relationships/image" Target="../media/image9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wmf"/><Relationship Id="rId5" Type="http://schemas.openxmlformats.org/officeDocument/2006/relationships/image" Target="../media/image11.png"/><Relationship Id="rId4" Type="http://schemas.openxmlformats.org/officeDocument/2006/relationships/audio" Target="../media/audio4.wav"/><Relationship Id="rId9" Type="http://schemas.openxmlformats.org/officeDocument/2006/relationships/slide" Target="slid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slide" Target="slide1.xml"/><Relationship Id="rId4" Type="http://schemas.openxmlformats.org/officeDocument/2006/relationships/audio" Target="../media/audio7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4">
            <a:extLst>
              <a:ext uri="{FF2B5EF4-FFF2-40B4-BE49-F238E27FC236}">
                <a16:creationId xmlns:a16="http://schemas.microsoft.com/office/drawing/2014/main" id="{306CBABD-82AF-7B69-378F-42AD38FE98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738" y="323850"/>
            <a:ext cx="7920037" cy="900113"/>
          </a:xfrm>
          <a:prstGeom prst="horizontalScroll">
            <a:avLst>
              <a:gd name="adj" fmla="val 12500"/>
            </a:avLst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400" b="1">
                <a:solidFill>
                  <a:schemeClr val="bg1"/>
                </a:solidFill>
              </a:rPr>
              <a:t>Scatter Graphs MENU</a:t>
            </a:r>
            <a:endParaRPr lang="en-US" altLang="en-US" sz="2400" b="1">
              <a:solidFill>
                <a:schemeClr val="bg1"/>
              </a:solidFill>
            </a:endParaRPr>
          </a:p>
        </p:txBody>
      </p:sp>
      <p:sp>
        <p:nvSpPr>
          <p:cNvPr id="2051" name="AutoShape 5">
            <a:hlinkClick r:id="rId3" action="ppaction://hlinksldjump" highlightClick="1">
              <a:snd r:embed="rId4" name="laser.wav"/>
            </a:hlinkClick>
            <a:extLst>
              <a:ext uri="{FF2B5EF4-FFF2-40B4-BE49-F238E27FC236}">
                <a16:creationId xmlns:a16="http://schemas.microsoft.com/office/drawing/2014/main" id="{1DACF24D-EBEE-47EC-E8D9-634922C20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6238" y="1673225"/>
            <a:ext cx="2565400" cy="495300"/>
          </a:xfrm>
          <a:prstGeom prst="actionButtonBlank">
            <a:avLst/>
          </a:prstGeom>
          <a:solidFill>
            <a:srgbClr val="0033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bg1"/>
                </a:solidFill>
              </a:rPr>
              <a:t>Leaf Length / Width</a:t>
            </a:r>
            <a:endParaRPr lang="en-US" altLang="en-US" b="1">
              <a:solidFill>
                <a:schemeClr val="bg1"/>
              </a:solidFill>
            </a:endParaRPr>
          </a:p>
        </p:txBody>
      </p:sp>
      <p:sp>
        <p:nvSpPr>
          <p:cNvPr id="2052" name="AutoShape 6">
            <a:hlinkClick r:id="rId5" action="ppaction://hlinksldjump" highlightClick="1">
              <a:snd r:embed="rId4" name="laser.wav"/>
            </a:hlinkClick>
            <a:extLst>
              <a:ext uri="{FF2B5EF4-FFF2-40B4-BE49-F238E27FC236}">
                <a16:creationId xmlns:a16="http://schemas.microsoft.com/office/drawing/2014/main" id="{F48DDD19-FCC1-D7E8-53A8-4C088A335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6238" y="2303463"/>
            <a:ext cx="2565400" cy="495300"/>
          </a:xfrm>
          <a:prstGeom prst="actionButtonBlank">
            <a:avLst/>
          </a:prstGeom>
          <a:solidFill>
            <a:srgbClr val="0033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bg1"/>
                </a:solidFill>
              </a:rPr>
              <a:t>Car Age / Value</a:t>
            </a:r>
            <a:endParaRPr lang="en-US" altLang="en-US" b="1">
              <a:solidFill>
                <a:schemeClr val="bg1"/>
              </a:solidFill>
            </a:endParaRPr>
          </a:p>
        </p:txBody>
      </p:sp>
      <p:sp>
        <p:nvSpPr>
          <p:cNvPr id="2053" name="AutoShape 7">
            <a:hlinkClick r:id="rId6" action="ppaction://hlinksldjump" highlightClick="1">
              <a:snd r:embed="rId4" name="laser.wav"/>
            </a:hlinkClick>
            <a:extLst>
              <a:ext uri="{FF2B5EF4-FFF2-40B4-BE49-F238E27FC236}">
                <a16:creationId xmlns:a16="http://schemas.microsoft.com/office/drawing/2014/main" id="{389D378C-E8B0-8594-09F8-9F66FA0DE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6238" y="2933700"/>
            <a:ext cx="2565400" cy="495300"/>
          </a:xfrm>
          <a:prstGeom prst="actionButtonBlank">
            <a:avLst/>
          </a:prstGeom>
          <a:solidFill>
            <a:srgbClr val="0033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bg1"/>
                </a:solidFill>
              </a:rPr>
              <a:t>Height / Maths Score</a:t>
            </a:r>
            <a:endParaRPr lang="en-US" altLang="en-US" b="1">
              <a:solidFill>
                <a:schemeClr val="bg1"/>
              </a:solidFill>
            </a:endParaRPr>
          </a:p>
        </p:txBody>
      </p:sp>
      <p:sp>
        <p:nvSpPr>
          <p:cNvPr id="2054" name="AutoShape 8">
            <a:hlinkClick r:id="rId7" action="ppaction://hlinksldjump" highlightClick="1">
              <a:snd r:embed="rId4" name="laser.wav"/>
            </a:hlinkClick>
            <a:extLst>
              <a:ext uri="{FF2B5EF4-FFF2-40B4-BE49-F238E27FC236}">
                <a16:creationId xmlns:a16="http://schemas.microsoft.com/office/drawing/2014/main" id="{F92336C9-AD38-93B4-704C-D5ABF01D4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1673225"/>
            <a:ext cx="2565400" cy="495300"/>
          </a:xfrm>
          <a:prstGeom prst="actionButtonBlank">
            <a:avLst/>
          </a:prstGeom>
          <a:solidFill>
            <a:srgbClr val="0033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bg1"/>
                </a:solidFill>
              </a:rPr>
              <a:t>Summary</a:t>
            </a:r>
            <a:endParaRPr lang="en-US" altLang="en-US" b="1">
              <a:solidFill>
                <a:schemeClr val="bg1"/>
              </a:solidFill>
            </a:endParaRPr>
          </a:p>
        </p:txBody>
      </p:sp>
      <p:sp>
        <p:nvSpPr>
          <p:cNvPr id="2055" name="AutoShape 9">
            <a:hlinkClick r:id="rId8" action="ppaction://hlinksldjump" highlightClick="1">
              <a:snd r:embed="rId4" name="laser.wav"/>
            </a:hlinkClick>
            <a:extLst>
              <a:ext uri="{FF2B5EF4-FFF2-40B4-BE49-F238E27FC236}">
                <a16:creationId xmlns:a16="http://schemas.microsoft.com/office/drawing/2014/main" id="{49F77264-1807-1154-C053-CA420E3CF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2303463"/>
            <a:ext cx="2565400" cy="495300"/>
          </a:xfrm>
          <a:prstGeom prst="actionButtonBlank">
            <a:avLst/>
          </a:prstGeom>
          <a:solidFill>
            <a:srgbClr val="0033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 b="1">
                <a:solidFill>
                  <a:schemeClr val="bg1"/>
                </a:solidFill>
              </a:rPr>
              <a:t>Which type of correlation ?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2056" name="AutoShape 10">
            <a:hlinkClick r:id="rId9" action="ppaction://hlinksldjump" highlightClick="1">
              <a:snd r:embed="rId4" name="laser.wav"/>
            </a:hlinkClick>
            <a:extLst>
              <a:ext uri="{FF2B5EF4-FFF2-40B4-BE49-F238E27FC236}">
                <a16:creationId xmlns:a16="http://schemas.microsoft.com/office/drawing/2014/main" id="{28E314FA-7EDA-64E6-C279-8587DDF06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2933700"/>
            <a:ext cx="2565400" cy="495300"/>
          </a:xfrm>
          <a:prstGeom prst="actionButtonBlank">
            <a:avLst/>
          </a:prstGeom>
          <a:solidFill>
            <a:srgbClr val="0033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bg1"/>
                </a:solidFill>
              </a:rPr>
              <a:t>Questions / Answers</a:t>
            </a:r>
            <a:endParaRPr lang="en-US" altLang="en-US" b="1">
              <a:solidFill>
                <a:schemeClr val="bg1"/>
              </a:solidFill>
            </a:endParaRPr>
          </a:p>
        </p:txBody>
      </p:sp>
      <p:sp>
        <p:nvSpPr>
          <p:cNvPr id="2057" name="AutoShape 11">
            <a:hlinkClick r:id="rId10" action="ppaction://hlinkpres?slideindex=1&amp;slidetitle=" highlightClick="1">
              <a:snd r:embed="rId4" name="laser.wav"/>
            </a:hlinkClick>
            <a:extLst>
              <a:ext uri="{FF2B5EF4-FFF2-40B4-BE49-F238E27FC236}">
                <a16:creationId xmlns:a16="http://schemas.microsoft.com/office/drawing/2014/main" id="{76308B1A-1A99-D118-42F1-DE2EAA9C05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6489700"/>
            <a:ext cx="1619250" cy="368300"/>
          </a:xfrm>
          <a:prstGeom prst="actionButtonBlank">
            <a:avLst/>
          </a:prstGeom>
          <a:solidFill>
            <a:srgbClr val="FF6600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rgbClr val="FFFFFF"/>
                </a:solidFill>
                <a:latin typeface="Arial Rounded MT Bold" panose="020F0704030504030204" pitchFamily="34" charset="0"/>
              </a:rPr>
              <a:t>Main MENU</a:t>
            </a:r>
            <a:endParaRPr lang="en-US" altLang="en-US" b="1">
              <a:solidFill>
                <a:srgbClr val="FFFFFF"/>
              </a:solidFill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med">
    <p:push dir="r"/>
    <p:sndAc>
      <p:stSnd>
        <p:snd r:embed="rId2" name="push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74CD26FB-3B15-58B6-0545-6D7141851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950" y="233363"/>
            <a:ext cx="7499350" cy="790575"/>
          </a:xfrm>
          <a:prstGeom prst="rect">
            <a:avLst/>
          </a:prstGeom>
          <a:solidFill>
            <a:schemeClr val="accent1"/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500" b="1"/>
              <a:t>Which type of Correlation ?</a:t>
            </a:r>
            <a:endParaRPr lang="en-US" altLang="en-US" sz="2500" b="1"/>
          </a:p>
        </p:txBody>
      </p:sp>
      <p:sp>
        <p:nvSpPr>
          <p:cNvPr id="11267" name="Line 3">
            <a:extLst>
              <a:ext uri="{FF2B5EF4-FFF2-40B4-BE49-F238E27FC236}">
                <a16:creationId xmlns:a16="http://schemas.microsoft.com/office/drawing/2014/main" id="{5404CCE3-B282-94C4-5965-0D1F7F3043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65200" y="1751013"/>
            <a:ext cx="0" cy="1455737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68" name="Line 4">
            <a:extLst>
              <a:ext uri="{FF2B5EF4-FFF2-40B4-BE49-F238E27FC236}">
                <a16:creationId xmlns:a16="http://schemas.microsoft.com/office/drawing/2014/main" id="{8E91376F-3071-ADEF-CFEF-46EC247CC2DD}"/>
              </a:ext>
            </a:extLst>
          </p:cNvPr>
          <p:cNvSpPr>
            <a:spLocks noChangeShapeType="1"/>
          </p:cNvSpPr>
          <p:nvPr/>
        </p:nvSpPr>
        <p:spPr bwMode="auto">
          <a:xfrm>
            <a:off x="965200" y="3208338"/>
            <a:ext cx="1549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69" name="Line 5">
            <a:extLst>
              <a:ext uri="{FF2B5EF4-FFF2-40B4-BE49-F238E27FC236}">
                <a16:creationId xmlns:a16="http://schemas.microsoft.com/office/drawing/2014/main" id="{AB413860-51A4-E8E6-3A3B-7DF124161E1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65588" y="1689100"/>
            <a:ext cx="0" cy="1455738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0" name="Line 6">
            <a:extLst>
              <a:ext uri="{FF2B5EF4-FFF2-40B4-BE49-F238E27FC236}">
                <a16:creationId xmlns:a16="http://schemas.microsoft.com/office/drawing/2014/main" id="{7208D631-501B-4D49-CD47-F260F0B7C21A}"/>
              </a:ext>
            </a:extLst>
          </p:cNvPr>
          <p:cNvSpPr>
            <a:spLocks noChangeShapeType="1"/>
          </p:cNvSpPr>
          <p:nvPr/>
        </p:nvSpPr>
        <p:spPr bwMode="auto">
          <a:xfrm>
            <a:off x="7134225" y="3175000"/>
            <a:ext cx="1550988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1" name="Line 7">
            <a:extLst>
              <a:ext uri="{FF2B5EF4-FFF2-40B4-BE49-F238E27FC236}">
                <a16:creationId xmlns:a16="http://schemas.microsoft.com/office/drawing/2014/main" id="{E1EC7067-7434-B48C-7EA5-1511B1E1E90B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5588" y="3144838"/>
            <a:ext cx="1549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2" name="Line 8">
            <a:extLst>
              <a:ext uri="{FF2B5EF4-FFF2-40B4-BE49-F238E27FC236}">
                <a16:creationId xmlns:a16="http://schemas.microsoft.com/office/drawing/2014/main" id="{A6ED627C-6BE8-C501-E541-D95FFF1FC7F7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7563" y="5518150"/>
            <a:ext cx="1549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3" name="Line 9">
            <a:extLst>
              <a:ext uri="{FF2B5EF4-FFF2-40B4-BE49-F238E27FC236}">
                <a16:creationId xmlns:a16="http://schemas.microsoft.com/office/drawing/2014/main" id="{362B6DCB-9E7D-F516-8B2D-E08B8E7A16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5588" y="5548313"/>
            <a:ext cx="1549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4" name="Line 10">
            <a:extLst>
              <a:ext uri="{FF2B5EF4-FFF2-40B4-BE49-F238E27FC236}">
                <a16:creationId xmlns:a16="http://schemas.microsoft.com/office/drawing/2014/main" id="{D54770BE-EDAA-D0C7-0941-3C12C04B8103}"/>
              </a:ext>
            </a:extLst>
          </p:cNvPr>
          <p:cNvSpPr>
            <a:spLocks noChangeShapeType="1"/>
          </p:cNvSpPr>
          <p:nvPr/>
        </p:nvSpPr>
        <p:spPr bwMode="auto">
          <a:xfrm>
            <a:off x="965200" y="5581650"/>
            <a:ext cx="1549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5" name="Line 11">
            <a:extLst>
              <a:ext uri="{FF2B5EF4-FFF2-40B4-BE49-F238E27FC236}">
                <a16:creationId xmlns:a16="http://schemas.microsoft.com/office/drawing/2014/main" id="{73874B52-9CDB-7BEA-117A-DCA4CE5BD2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7563" y="4062413"/>
            <a:ext cx="0" cy="1455737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6" name="Line 12">
            <a:extLst>
              <a:ext uri="{FF2B5EF4-FFF2-40B4-BE49-F238E27FC236}">
                <a16:creationId xmlns:a16="http://schemas.microsoft.com/office/drawing/2014/main" id="{756E9957-B65F-F630-ED0A-5F62CFD2A8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65588" y="4092575"/>
            <a:ext cx="0" cy="1455738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7" name="Line 13">
            <a:extLst>
              <a:ext uri="{FF2B5EF4-FFF2-40B4-BE49-F238E27FC236}">
                <a16:creationId xmlns:a16="http://schemas.microsoft.com/office/drawing/2014/main" id="{8F92FD3B-F2C2-EA28-99C4-B912EE46691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65200" y="4125913"/>
            <a:ext cx="0" cy="1455737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8" name="Text Box 14">
            <a:extLst>
              <a:ext uri="{FF2B5EF4-FFF2-40B4-BE49-F238E27FC236}">
                <a16:creationId xmlns:a16="http://schemas.microsoft.com/office/drawing/2014/main" id="{8F4F362B-BEF7-BFEF-D9FD-595802B44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950" y="1435100"/>
            <a:ext cx="75882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Height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11279" name="Text Box 15">
            <a:extLst>
              <a:ext uri="{FF2B5EF4-FFF2-40B4-BE49-F238E27FC236}">
                <a16:creationId xmlns:a16="http://schemas.microsoft.com/office/drawing/2014/main" id="{FDC29709-4753-45C6-C26E-F0C81050A2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9938" y="3303588"/>
            <a:ext cx="10128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Weight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11280" name="Text Box 16">
            <a:extLst>
              <a:ext uri="{FF2B5EF4-FFF2-40B4-BE49-F238E27FC236}">
                <a16:creationId xmlns:a16="http://schemas.microsoft.com/office/drawing/2014/main" id="{7C14991A-68A2-5267-6FB4-CA9016B0C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0925" y="3587750"/>
            <a:ext cx="1076325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Shot Put Distance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11281" name="Text Box 17">
            <a:extLst>
              <a:ext uri="{FF2B5EF4-FFF2-40B4-BE49-F238E27FC236}">
                <a16:creationId xmlns:a16="http://schemas.microsoft.com/office/drawing/2014/main" id="{7A607A2D-C3D9-C4E7-E409-E28AD2491D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3" y="5675313"/>
            <a:ext cx="1012825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Time for 100 m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11282" name="Text Box 18">
            <a:extLst>
              <a:ext uri="{FF2B5EF4-FFF2-40B4-BE49-F238E27FC236}">
                <a16:creationId xmlns:a16="http://schemas.microsoft.com/office/drawing/2014/main" id="{D0AFAFE5-D189-D2EB-3275-072C03D01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6763" y="1182688"/>
            <a:ext cx="154940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Score in Maths Exam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11283" name="Text Box 19">
            <a:extLst>
              <a:ext uri="{FF2B5EF4-FFF2-40B4-BE49-F238E27FC236}">
                <a16:creationId xmlns:a16="http://schemas.microsoft.com/office/drawing/2014/main" id="{855EBA40-7520-CC46-73ED-40DE25AD5D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8413" y="3208338"/>
            <a:ext cx="1171575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Score in Art Exam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11284" name="Line 20">
            <a:extLst>
              <a:ext uri="{FF2B5EF4-FFF2-40B4-BE49-F238E27FC236}">
                <a16:creationId xmlns:a16="http://schemas.microsoft.com/office/drawing/2014/main" id="{38378040-767A-9693-8B5A-735C1D5F79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34225" y="1720850"/>
            <a:ext cx="0" cy="145415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85" name="Text Box 21">
            <a:extLst>
              <a:ext uri="{FF2B5EF4-FFF2-40B4-BE49-F238E27FC236}">
                <a16:creationId xmlns:a16="http://schemas.microsoft.com/office/drawing/2014/main" id="{9784EDD4-CA5D-DE8A-5E4A-A9CEBB913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025" y="5707063"/>
            <a:ext cx="18034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Cigarettes Smoked per Day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11286" name="Text Box 22">
            <a:extLst>
              <a:ext uri="{FF2B5EF4-FFF2-40B4-BE49-F238E27FC236}">
                <a16:creationId xmlns:a16="http://schemas.microsoft.com/office/drawing/2014/main" id="{B54661BC-4754-9F6B-04C6-3B468A939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8" y="3587750"/>
            <a:ext cx="1235075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Life Expectancy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11287" name="Text Box 23">
            <a:extLst>
              <a:ext uri="{FF2B5EF4-FFF2-40B4-BE49-F238E27FC236}">
                <a16:creationId xmlns:a16="http://schemas.microsoft.com/office/drawing/2014/main" id="{F0EF7327-4EC8-9255-F699-C2A9AE4DC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5900" y="3587750"/>
            <a:ext cx="123348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Maths Exam Mark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11288" name="Text Box 24">
            <a:extLst>
              <a:ext uri="{FF2B5EF4-FFF2-40B4-BE49-F238E27FC236}">
                <a16:creationId xmlns:a16="http://schemas.microsoft.com/office/drawing/2014/main" id="{F25A336A-32A1-067A-8385-04A242CC6D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5888" y="5643563"/>
            <a:ext cx="1614487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Hours Spent Revising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11289" name="Text Box 25">
            <a:extLst>
              <a:ext uri="{FF2B5EF4-FFF2-40B4-BE49-F238E27FC236}">
                <a16:creationId xmlns:a16="http://schemas.microsoft.com/office/drawing/2014/main" id="{5A22ABEE-A7EB-F016-9878-DCC5BCDB3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6975" y="3238500"/>
            <a:ext cx="19939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Hours Spent Exercising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11290" name="Text Box 26">
            <a:extLst>
              <a:ext uri="{FF2B5EF4-FFF2-40B4-BE49-F238E27FC236}">
                <a16:creationId xmlns:a16="http://schemas.microsoft.com/office/drawing/2014/main" id="{CBF4C003-4586-E6FB-D0A9-6854BAB130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6063" y="1371600"/>
            <a:ext cx="95091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Weight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26651" name="Text Box 27">
            <a:extLst>
              <a:ext uri="{FF2B5EF4-FFF2-40B4-BE49-F238E27FC236}">
                <a16:creationId xmlns:a16="http://schemas.microsoft.com/office/drawing/2014/main" id="{30E10634-55C7-F977-6923-B603D200EA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863" y="2795588"/>
            <a:ext cx="53816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11292" name="Text Box 28">
            <a:extLst>
              <a:ext uri="{FF2B5EF4-FFF2-40B4-BE49-F238E27FC236}">
                <a16:creationId xmlns:a16="http://schemas.microsoft.com/office/drawing/2014/main" id="{E0493EBF-905A-3FC7-6EE3-08E2670E0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19188"/>
            <a:ext cx="601663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 1)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11293" name="Text Box 29">
            <a:extLst>
              <a:ext uri="{FF2B5EF4-FFF2-40B4-BE49-F238E27FC236}">
                <a16:creationId xmlns:a16="http://schemas.microsoft.com/office/drawing/2014/main" id="{F1D5B972-F480-470C-96AB-D03F5DFB85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6850" y="1150938"/>
            <a:ext cx="63341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2)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11294" name="Text Box 30">
            <a:extLst>
              <a:ext uri="{FF2B5EF4-FFF2-40B4-BE49-F238E27FC236}">
                <a16:creationId xmlns:a16="http://schemas.microsoft.com/office/drawing/2014/main" id="{A8344353-9808-F112-6A87-78DED51DD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1900" y="1182688"/>
            <a:ext cx="31750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3)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11295" name="Text Box 31">
            <a:extLst>
              <a:ext uri="{FF2B5EF4-FFF2-40B4-BE49-F238E27FC236}">
                <a16:creationId xmlns:a16="http://schemas.microsoft.com/office/drawing/2014/main" id="{6C76ABCD-B9FC-F0B5-51B7-29E49E38D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788" y="3524250"/>
            <a:ext cx="34766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4)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11296" name="Text Box 32">
            <a:extLst>
              <a:ext uri="{FF2B5EF4-FFF2-40B4-BE49-F238E27FC236}">
                <a16:creationId xmlns:a16="http://schemas.microsoft.com/office/drawing/2014/main" id="{72137187-AEF4-47D5-6A6D-77B971910F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8013" y="3587750"/>
            <a:ext cx="37941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5)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11297" name="Text Box 33">
            <a:extLst>
              <a:ext uri="{FF2B5EF4-FFF2-40B4-BE49-F238E27FC236}">
                <a16:creationId xmlns:a16="http://schemas.microsoft.com/office/drawing/2014/main" id="{E8F4F33C-4632-69F6-FF96-6D272410B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3150" y="3587750"/>
            <a:ext cx="47625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6)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26658" name="Text Box 34">
            <a:extLst>
              <a:ext uri="{FF2B5EF4-FFF2-40B4-BE49-F238E27FC236}">
                <a16:creationId xmlns:a16="http://schemas.microsoft.com/office/drawing/2014/main" id="{CE604B2E-BE3C-6B96-38C5-9F0209BC5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8113" y="2606675"/>
            <a:ext cx="25241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59" name="Text Box 35">
            <a:extLst>
              <a:ext uri="{FF2B5EF4-FFF2-40B4-BE49-F238E27FC236}">
                <a16:creationId xmlns:a16="http://schemas.microsoft.com/office/drawing/2014/main" id="{A3094A04-BB40-D1C5-CB62-7B2B636A3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8113" y="2322513"/>
            <a:ext cx="47307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60" name="Text Box 36">
            <a:extLst>
              <a:ext uri="{FF2B5EF4-FFF2-40B4-BE49-F238E27FC236}">
                <a16:creationId xmlns:a16="http://schemas.microsoft.com/office/drawing/2014/main" id="{CCE73320-A3F8-5220-49B7-D66DFCE62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7525" y="2257425"/>
            <a:ext cx="31591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61" name="Text Box 37">
            <a:extLst>
              <a:ext uri="{FF2B5EF4-FFF2-40B4-BE49-F238E27FC236}">
                <a16:creationId xmlns:a16="http://schemas.microsoft.com/office/drawing/2014/main" id="{FAD21603-A538-2997-04D1-B44CBC02B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4525" y="1941513"/>
            <a:ext cx="53816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62" name="Text Box 38">
            <a:extLst>
              <a:ext uri="{FF2B5EF4-FFF2-40B4-BE49-F238E27FC236}">
                <a16:creationId xmlns:a16="http://schemas.microsoft.com/office/drawing/2014/main" id="{B24B5064-0F30-803E-4A13-1ADBA3AB7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2068513"/>
            <a:ext cx="41116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63" name="Line 39">
            <a:extLst>
              <a:ext uri="{FF2B5EF4-FFF2-40B4-BE49-F238E27FC236}">
                <a16:creationId xmlns:a16="http://schemas.microsoft.com/office/drawing/2014/main" id="{8C9EB753-79A8-D5E8-707D-BA180681FE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7613" y="1878013"/>
            <a:ext cx="1139825" cy="11715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64" name="AutoShape 40">
            <a:extLst>
              <a:ext uri="{FF2B5EF4-FFF2-40B4-BE49-F238E27FC236}">
                <a16:creationId xmlns:a16="http://schemas.microsoft.com/office/drawing/2014/main" id="{88E15BDE-F965-1080-3018-BF43656E1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7438" y="2163763"/>
            <a:ext cx="1201737" cy="790575"/>
          </a:xfrm>
          <a:prstGeom prst="bevel">
            <a:avLst>
              <a:gd name="adj" fmla="val 12500"/>
            </a:avLst>
          </a:prstGeom>
          <a:solidFill>
            <a:srgbClr val="FFFF00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/>
              <a:t>Positive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/>
              <a:t>Correlation</a:t>
            </a:r>
            <a:endParaRPr lang="en-US" altLang="en-US" sz="1400" b="1"/>
          </a:p>
        </p:txBody>
      </p:sp>
      <p:sp>
        <p:nvSpPr>
          <p:cNvPr id="26665" name="Text Box 41">
            <a:extLst>
              <a:ext uri="{FF2B5EF4-FFF2-40B4-BE49-F238E27FC236}">
                <a16:creationId xmlns:a16="http://schemas.microsoft.com/office/drawing/2014/main" id="{6ACB8374-6D2A-6CF8-29C0-705F5BA8C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6588" y="1973263"/>
            <a:ext cx="28416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66" name="Text Box 42">
            <a:extLst>
              <a:ext uri="{FF2B5EF4-FFF2-40B4-BE49-F238E27FC236}">
                <a16:creationId xmlns:a16="http://schemas.microsoft.com/office/drawing/2014/main" id="{C41E4323-20B4-9168-2712-7306D3E8AC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3163" y="1814513"/>
            <a:ext cx="2540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67" name="Text Box 43">
            <a:extLst>
              <a:ext uri="{FF2B5EF4-FFF2-40B4-BE49-F238E27FC236}">
                <a16:creationId xmlns:a16="http://schemas.microsoft.com/office/drawing/2014/main" id="{5AC33CCA-05CD-7B76-69B7-721F33782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0" y="2636838"/>
            <a:ext cx="22066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68" name="Text Box 44">
            <a:extLst>
              <a:ext uri="{FF2B5EF4-FFF2-40B4-BE49-F238E27FC236}">
                <a16:creationId xmlns:a16="http://schemas.microsoft.com/office/drawing/2014/main" id="{0A8BDDE6-E908-AB0D-1187-2FED8100C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4325" y="2193925"/>
            <a:ext cx="2540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69" name="Text Box 45">
            <a:extLst>
              <a:ext uri="{FF2B5EF4-FFF2-40B4-BE49-F238E27FC236}">
                <a16:creationId xmlns:a16="http://schemas.microsoft.com/office/drawing/2014/main" id="{CACBF5A6-48C6-B4D9-D2A0-53CD602CE1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7913" y="2511425"/>
            <a:ext cx="22225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70" name="Text Box 46">
            <a:extLst>
              <a:ext uri="{FF2B5EF4-FFF2-40B4-BE49-F238E27FC236}">
                <a16:creationId xmlns:a16="http://schemas.microsoft.com/office/drawing/2014/main" id="{40F72332-1F28-57B7-04B3-B272BAE1EC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6088" y="2257425"/>
            <a:ext cx="28416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71" name="Text Box 47">
            <a:extLst>
              <a:ext uri="{FF2B5EF4-FFF2-40B4-BE49-F238E27FC236}">
                <a16:creationId xmlns:a16="http://schemas.microsoft.com/office/drawing/2014/main" id="{06F36445-A13C-00D6-B034-9A563D04D7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3750" y="2163763"/>
            <a:ext cx="40957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72" name="Text Box 48">
            <a:extLst>
              <a:ext uri="{FF2B5EF4-FFF2-40B4-BE49-F238E27FC236}">
                <a16:creationId xmlns:a16="http://schemas.microsoft.com/office/drawing/2014/main" id="{70F599D4-FBB5-C7B0-2635-5D69AFD48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5413" y="2636838"/>
            <a:ext cx="31591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73" name="Text Box 49">
            <a:extLst>
              <a:ext uri="{FF2B5EF4-FFF2-40B4-BE49-F238E27FC236}">
                <a16:creationId xmlns:a16="http://schemas.microsoft.com/office/drawing/2014/main" id="{80B24E8C-6F8A-BBF2-E45E-81922B9185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1413" y="210026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74" name="AutoShape 50">
            <a:extLst>
              <a:ext uri="{FF2B5EF4-FFF2-40B4-BE49-F238E27FC236}">
                <a16:creationId xmlns:a16="http://schemas.microsoft.com/office/drawing/2014/main" id="{87FA0B99-15DB-6D5D-AB8D-EFA383719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9575" y="2193925"/>
            <a:ext cx="1201738" cy="792163"/>
          </a:xfrm>
          <a:prstGeom prst="bevel">
            <a:avLst>
              <a:gd name="adj" fmla="val 12500"/>
            </a:avLst>
          </a:prstGeom>
          <a:solidFill>
            <a:srgbClr val="FFFF00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/>
              <a:t>No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/>
              <a:t>Correlation</a:t>
            </a:r>
            <a:endParaRPr lang="en-US" altLang="en-US" sz="1400" b="1"/>
          </a:p>
        </p:txBody>
      </p:sp>
      <p:sp>
        <p:nvSpPr>
          <p:cNvPr id="26675" name="Text Box 51">
            <a:extLst>
              <a:ext uri="{FF2B5EF4-FFF2-40B4-BE49-F238E27FC236}">
                <a16:creationId xmlns:a16="http://schemas.microsoft.com/office/drawing/2014/main" id="{8DBD1FCC-3539-80E8-B807-1A57B1161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2765425"/>
            <a:ext cx="442913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76" name="Text Box 52">
            <a:extLst>
              <a:ext uri="{FF2B5EF4-FFF2-40B4-BE49-F238E27FC236}">
                <a16:creationId xmlns:a16="http://schemas.microsoft.com/office/drawing/2014/main" id="{566DD272-29F7-AAE4-BB07-023E7445A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5725" y="2193925"/>
            <a:ext cx="25241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77" name="Text Box 53">
            <a:extLst>
              <a:ext uri="{FF2B5EF4-FFF2-40B4-BE49-F238E27FC236}">
                <a16:creationId xmlns:a16="http://schemas.microsoft.com/office/drawing/2014/main" id="{9DE89D83-42F1-AD7D-243C-A3895ACAF8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1638" y="2416175"/>
            <a:ext cx="25241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78" name="Text Box 54">
            <a:extLst>
              <a:ext uri="{FF2B5EF4-FFF2-40B4-BE49-F238E27FC236}">
                <a16:creationId xmlns:a16="http://schemas.microsoft.com/office/drawing/2014/main" id="{CC203E59-84C4-CA83-8009-830AD4045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7563" y="2132013"/>
            <a:ext cx="56832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79" name="Text Box 55">
            <a:extLst>
              <a:ext uri="{FF2B5EF4-FFF2-40B4-BE49-F238E27FC236}">
                <a16:creationId xmlns:a16="http://schemas.microsoft.com/office/drawing/2014/main" id="{013AACA9-C975-EB07-92AE-5752D37848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1973263"/>
            <a:ext cx="50641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80" name="Text Box 56">
            <a:extLst>
              <a:ext uri="{FF2B5EF4-FFF2-40B4-BE49-F238E27FC236}">
                <a16:creationId xmlns:a16="http://schemas.microsoft.com/office/drawing/2014/main" id="{3EA3A3FA-FD3F-AA2B-050F-3614BB221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9888" y="2670175"/>
            <a:ext cx="47466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81" name="Line 57">
            <a:extLst>
              <a:ext uri="{FF2B5EF4-FFF2-40B4-BE49-F238E27FC236}">
                <a16:creationId xmlns:a16="http://schemas.microsoft.com/office/drawing/2014/main" id="{FB372F55-556E-5E55-B84B-4E14C93C00DE}"/>
              </a:ext>
            </a:extLst>
          </p:cNvPr>
          <p:cNvSpPr>
            <a:spLocks noChangeShapeType="1"/>
          </p:cNvSpPr>
          <p:nvPr/>
        </p:nvSpPr>
        <p:spPr bwMode="auto">
          <a:xfrm>
            <a:off x="7419975" y="2036763"/>
            <a:ext cx="1044575" cy="9175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82" name="AutoShape 58">
            <a:extLst>
              <a:ext uri="{FF2B5EF4-FFF2-40B4-BE49-F238E27FC236}">
                <a16:creationId xmlns:a16="http://schemas.microsoft.com/office/drawing/2014/main" id="{50E25627-E3F5-A72A-C429-D15605F03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2263" y="1371600"/>
            <a:ext cx="1201737" cy="792163"/>
          </a:xfrm>
          <a:prstGeom prst="bevel">
            <a:avLst>
              <a:gd name="adj" fmla="val 12500"/>
            </a:avLst>
          </a:prstGeom>
          <a:solidFill>
            <a:srgbClr val="FFFF00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/>
              <a:t>Negative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/>
              <a:t>Correlation</a:t>
            </a:r>
            <a:endParaRPr lang="en-US" altLang="en-US" sz="1400" b="1"/>
          </a:p>
        </p:txBody>
      </p:sp>
      <p:sp>
        <p:nvSpPr>
          <p:cNvPr id="26683" name="Text Box 59">
            <a:extLst>
              <a:ext uri="{FF2B5EF4-FFF2-40B4-BE49-F238E27FC236}">
                <a16:creationId xmlns:a16="http://schemas.microsoft.com/office/drawing/2014/main" id="{E2143785-C703-FFE3-5D7F-F94E9DABBA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9938" y="5137150"/>
            <a:ext cx="41275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84" name="Text Box 60">
            <a:extLst>
              <a:ext uri="{FF2B5EF4-FFF2-40B4-BE49-F238E27FC236}">
                <a16:creationId xmlns:a16="http://schemas.microsoft.com/office/drawing/2014/main" id="{44945670-13BC-C926-DD7D-CBD0CB9CF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4283075"/>
            <a:ext cx="41116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85" name="Text Box 61">
            <a:extLst>
              <a:ext uri="{FF2B5EF4-FFF2-40B4-BE49-F238E27FC236}">
                <a16:creationId xmlns:a16="http://schemas.microsoft.com/office/drawing/2014/main" id="{83ECB840-42C2-CD9B-E932-A04A507F9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4664075"/>
            <a:ext cx="379413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86" name="Text Box 62">
            <a:extLst>
              <a:ext uri="{FF2B5EF4-FFF2-40B4-BE49-F238E27FC236}">
                <a16:creationId xmlns:a16="http://schemas.microsoft.com/office/drawing/2014/main" id="{5B353667-707C-E75D-AA41-C0700B130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9363" y="4537075"/>
            <a:ext cx="506412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87" name="Text Box 63">
            <a:extLst>
              <a:ext uri="{FF2B5EF4-FFF2-40B4-BE49-F238E27FC236}">
                <a16:creationId xmlns:a16="http://schemas.microsoft.com/office/drawing/2014/main" id="{4C6F589E-46B5-06FF-B9D0-E597950C2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4025" y="4979988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88" name="Text Box 64">
            <a:extLst>
              <a:ext uri="{FF2B5EF4-FFF2-40B4-BE49-F238E27FC236}">
                <a16:creationId xmlns:a16="http://schemas.microsoft.com/office/drawing/2014/main" id="{1D5F771A-63AE-136B-6BCC-EFCC814D9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700" y="4473575"/>
            <a:ext cx="50482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89" name="Line 65">
            <a:extLst>
              <a:ext uri="{FF2B5EF4-FFF2-40B4-BE49-F238E27FC236}">
                <a16:creationId xmlns:a16="http://schemas.microsoft.com/office/drawing/2014/main" id="{03FF3518-CFB4-8BC7-0715-8700F1E62C5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5863" y="4441825"/>
            <a:ext cx="1233487" cy="9810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90" name="AutoShape 66">
            <a:extLst>
              <a:ext uri="{FF2B5EF4-FFF2-40B4-BE49-F238E27FC236}">
                <a16:creationId xmlns:a16="http://schemas.microsoft.com/office/drawing/2014/main" id="{E171DEEC-0E22-CBF7-20DF-B221F81E71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9938" y="4221163"/>
            <a:ext cx="1203325" cy="790575"/>
          </a:xfrm>
          <a:prstGeom prst="bevel">
            <a:avLst>
              <a:gd name="adj" fmla="val 12500"/>
            </a:avLst>
          </a:prstGeom>
          <a:solidFill>
            <a:srgbClr val="FFFF00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/>
              <a:t>Negative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/>
              <a:t>Correlation</a:t>
            </a:r>
            <a:endParaRPr lang="en-US" altLang="en-US" sz="1400" b="1"/>
          </a:p>
        </p:txBody>
      </p:sp>
      <p:sp>
        <p:nvSpPr>
          <p:cNvPr id="26691" name="Text Box 67">
            <a:extLst>
              <a:ext uri="{FF2B5EF4-FFF2-40B4-BE49-F238E27FC236}">
                <a16:creationId xmlns:a16="http://schemas.microsoft.com/office/drawing/2014/main" id="{15801346-994C-E0AE-FBAD-3E848CFF7F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3" y="4125913"/>
            <a:ext cx="50482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92" name="Text Box 68">
            <a:extLst>
              <a:ext uri="{FF2B5EF4-FFF2-40B4-BE49-F238E27FC236}">
                <a16:creationId xmlns:a16="http://schemas.microsoft.com/office/drawing/2014/main" id="{7FA6C954-3918-163D-5AC7-C664331D8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3750" y="4979988"/>
            <a:ext cx="252413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93" name="Text Box 69">
            <a:extLst>
              <a:ext uri="{FF2B5EF4-FFF2-40B4-BE49-F238E27FC236}">
                <a16:creationId xmlns:a16="http://schemas.microsoft.com/office/drawing/2014/main" id="{9E4D964A-280D-2C5B-0023-F78D6E5FB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4913" y="4630738"/>
            <a:ext cx="31591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94" name="Text Box 70">
            <a:extLst>
              <a:ext uri="{FF2B5EF4-FFF2-40B4-BE49-F238E27FC236}">
                <a16:creationId xmlns:a16="http://schemas.microsoft.com/office/drawing/2014/main" id="{D6BD25D0-056B-7C97-6C13-5530F675D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6750" y="4725988"/>
            <a:ext cx="60166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95" name="Text Box 71">
            <a:extLst>
              <a:ext uri="{FF2B5EF4-FFF2-40B4-BE49-F238E27FC236}">
                <a16:creationId xmlns:a16="http://schemas.microsoft.com/office/drawing/2014/main" id="{0E2D337C-9681-2545-6A55-9794419E1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6163" y="4378325"/>
            <a:ext cx="442912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96" name="Text Box 72">
            <a:extLst>
              <a:ext uri="{FF2B5EF4-FFF2-40B4-BE49-F238E27FC236}">
                <a16:creationId xmlns:a16="http://schemas.microsoft.com/office/drawing/2014/main" id="{F5455E54-8AD3-0969-10E9-81F99B5740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5588" y="5168900"/>
            <a:ext cx="47466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97" name="Text Box 73">
            <a:extLst>
              <a:ext uri="{FF2B5EF4-FFF2-40B4-BE49-F238E27FC236}">
                <a16:creationId xmlns:a16="http://schemas.microsoft.com/office/drawing/2014/main" id="{CE3B8580-413B-D637-1F4F-3C6FDC1F9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0838" y="4852988"/>
            <a:ext cx="79057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698" name="Line 74">
            <a:extLst>
              <a:ext uri="{FF2B5EF4-FFF2-40B4-BE49-F238E27FC236}">
                <a16:creationId xmlns:a16="http://schemas.microsoft.com/office/drawing/2014/main" id="{9B290883-ABDA-767F-43C3-40E82F277A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2588" y="4221163"/>
            <a:ext cx="1423987" cy="12017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99" name="AutoShape 75">
            <a:extLst>
              <a:ext uri="{FF2B5EF4-FFF2-40B4-BE49-F238E27FC236}">
                <a16:creationId xmlns:a16="http://schemas.microsoft.com/office/drawing/2014/main" id="{7B06F298-AFBC-B708-E6CB-D8417CC521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4325" y="4568825"/>
            <a:ext cx="1201738" cy="790575"/>
          </a:xfrm>
          <a:prstGeom prst="bevel">
            <a:avLst>
              <a:gd name="adj" fmla="val 12500"/>
            </a:avLst>
          </a:prstGeom>
          <a:solidFill>
            <a:srgbClr val="FFFF00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/>
              <a:t>Positive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/>
              <a:t>Correlation</a:t>
            </a:r>
            <a:endParaRPr lang="en-US" altLang="en-US" sz="1400" b="1"/>
          </a:p>
        </p:txBody>
      </p:sp>
      <p:sp>
        <p:nvSpPr>
          <p:cNvPr id="26700" name="Text Box 76">
            <a:extLst>
              <a:ext uri="{FF2B5EF4-FFF2-40B4-BE49-F238E27FC236}">
                <a16:creationId xmlns:a16="http://schemas.microsoft.com/office/drawing/2014/main" id="{44BD9E6E-E3BC-66CF-24BD-311759ED45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1800" y="4221163"/>
            <a:ext cx="411163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701" name="Text Box 77">
            <a:extLst>
              <a:ext uri="{FF2B5EF4-FFF2-40B4-BE49-F238E27FC236}">
                <a16:creationId xmlns:a16="http://schemas.microsoft.com/office/drawing/2014/main" id="{A214EDC9-CF73-2B40-1F69-81D49957C5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2975" y="5010150"/>
            <a:ext cx="34925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702" name="Text Box 78">
            <a:extLst>
              <a:ext uri="{FF2B5EF4-FFF2-40B4-BE49-F238E27FC236}">
                <a16:creationId xmlns:a16="http://schemas.microsoft.com/office/drawing/2014/main" id="{50B977BC-AC0B-20B4-B8D5-D71893296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6975" y="4630738"/>
            <a:ext cx="44291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703" name="Text Box 79">
            <a:extLst>
              <a:ext uri="{FF2B5EF4-FFF2-40B4-BE49-F238E27FC236}">
                <a16:creationId xmlns:a16="http://schemas.microsoft.com/office/drawing/2014/main" id="{5BF08903-BE06-DB89-2FE1-2C6DC59A3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2888" y="4505325"/>
            <a:ext cx="34766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704" name="Text Box 80">
            <a:extLst>
              <a:ext uri="{FF2B5EF4-FFF2-40B4-BE49-F238E27FC236}">
                <a16:creationId xmlns:a16="http://schemas.microsoft.com/office/drawing/2014/main" id="{2A1F3DD6-6A42-1408-3B68-D4E9FEAF4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3475" y="4821238"/>
            <a:ext cx="69691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705" name="Text Box 81">
            <a:extLst>
              <a:ext uri="{FF2B5EF4-FFF2-40B4-BE49-F238E27FC236}">
                <a16:creationId xmlns:a16="http://schemas.microsoft.com/office/drawing/2014/main" id="{E89B80ED-C37D-31F1-B70A-1C64F9811B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8225" y="4757738"/>
            <a:ext cx="34766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706" name="Text Box 82">
            <a:extLst>
              <a:ext uri="{FF2B5EF4-FFF2-40B4-BE49-F238E27FC236}">
                <a16:creationId xmlns:a16="http://schemas.microsoft.com/office/drawing/2014/main" id="{9BB6F1D4-0898-458D-CD2C-33165D53B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5725" y="4283075"/>
            <a:ext cx="63182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x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26707" name="Line 83">
            <a:extLst>
              <a:ext uri="{FF2B5EF4-FFF2-40B4-BE49-F238E27FC236}">
                <a16:creationId xmlns:a16="http://schemas.microsoft.com/office/drawing/2014/main" id="{72A3787F-21DB-E6F0-9606-A9D523F593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88225" y="4187825"/>
            <a:ext cx="981075" cy="10763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708" name="AutoShape 84">
            <a:extLst>
              <a:ext uri="{FF2B5EF4-FFF2-40B4-BE49-F238E27FC236}">
                <a16:creationId xmlns:a16="http://schemas.microsoft.com/office/drawing/2014/main" id="{9AB5A07F-1139-4453-4792-02E10D9A3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2263" y="4664075"/>
            <a:ext cx="1201737" cy="790575"/>
          </a:xfrm>
          <a:prstGeom prst="bevel">
            <a:avLst>
              <a:gd name="adj" fmla="val 12500"/>
            </a:avLst>
          </a:prstGeom>
          <a:solidFill>
            <a:srgbClr val="FFFF00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/>
              <a:t>Positive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/>
              <a:t>Correlation</a:t>
            </a:r>
            <a:endParaRPr lang="en-US" altLang="en-US" sz="1400" b="1"/>
          </a:p>
        </p:txBody>
      </p:sp>
      <p:sp>
        <p:nvSpPr>
          <p:cNvPr id="11349" name="AutoShape 85">
            <a:hlinkClick r:id="" action="ppaction://hlinkshowjump?jump=nextslide" highlightClick="1">
              <a:snd r:embed="rId3" name="laser.wav"/>
            </a:hlinkClick>
            <a:extLst>
              <a:ext uri="{FF2B5EF4-FFF2-40B4-BE49-F238E27FC236}">
                <a16:creationId xmlns:a16="http://schemas.microsoft.com/office/drawing/2014/main" id="{CB429DE7-5423-BAC4-78BF-9003C36060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7938" y="6562725"/>
            <a:ext cx="600075" cy="295275"/>
          </a:xfrm>
          <a:prstGeom prst="actionButtonForwardNex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1350" name="AutoShape 86">
            <a:hlinkClick r:id="" action="ppaction://hlinkshowjump?jump=previousslide" highlightClick="1">
              <a:snd r:embed="rId3" name="laser.wav"/>
            </a:hlinkClick>
            <a:extLst>
              <a:ext uri="{FF2B5EF4-FFF2-40B4-BE49-F238E27FC236}">
                <a16:creationId xmlns:a16="http://schemas.microsoft.com/office/drawing/2014/main" id="{DDF55613-CCF1-D16E-BDE2-7DAA031C9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525" y="6562725"/>
            <a:ext cx="631825" cy="295275"/>
          </a:xfrm>
          <a:prstGeom prst="actionButtonBackPrevious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1351" name="AutoShape 87">
            <a:hlinkClick r:id="rId5" action="ppaction://hlinksldjump" highlightClick="1">
              <a:snd r:embed="rId3" name="laser.wav"/>
            </a:hlinkClick>
            <a:extLst>
              <a:ext uri="{FF2B5EF4-FFF2-40B4-BE49-F238E27FC236}">
                <a16:creationId xmlns:a16="http://schemas.microsoft.com/office/drawing/2014/main" id="{B03AC03B-A1A3-6EBB-13DB-C70BE99DA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6213" y="6489700"/>
            <a:ext cx="1304925" cy="368300"/>
          </a:xfrm>
          <a:prstGeom prst="actionButtonBlank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bg1"/>
                </a:solidFill>
              </a:rPr>
              <a:t>Menu</a:t>
            </a:r>
            <a:endParaRPr lang="en-US" alt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push dir="r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8" presetClass="entr" presetSubtype="3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266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6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6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6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6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6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6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6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6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66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6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6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6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6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6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6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6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6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6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6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6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6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6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6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2" presetID="18" presetClass="entr" presetSubtype="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4" dur="500"/>
                                        <p:tgtEl>
                                          <p:spTgt spid="266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66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6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6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6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6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6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6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6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26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6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6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26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26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66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26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9" presetID="18" presetClass="entr" presetSubtype="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1" dur="1000"/>
                                        <p:tgtEl>
                                          <p:spTgt spid="266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266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26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26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26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26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26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26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26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26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26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26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26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26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26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26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26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26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0" presetID="18" presetClass="entr" presetSubtype="3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2" dur="500"/>
                                        <p:tgtEl>
                                          <p:spTgt spid="266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26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26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26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26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26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26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26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26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26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26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26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26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26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26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26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26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26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1" presetID="18" presetClass="entr" presetSubtype="3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3" dur="500"/>
                                        <p:tgtEl>
                                          <p:spTgt spid="267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 nodeType="clickPar">
                      <p:stCondLst>
                        <p:cond delay="indefinite"/>
                      </p:stCondLst>
                      <p:childTnLst>
                        <p:par>
                          <p:cTn id="2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1000"/>
                                        <p:tgtEl>
                                          <p:spTgt spid="267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26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26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51" grpId="0"/>
      <p:bldP spid="26658" grpId="0"/>
      <p:bldP spid="26659" grpId="0"/>
      <p:bldP spid="26660" grpId="0"/>
      <p:bldP spid="26661" grpId="0"/>
      <p:bldP spid="26662" grpId="0"/>
      <p:bldP spid="26664" grpId="0" animBg="1"/>
      <p:bldP spid="26665" grpId="0"/>
      <p:bldP spid="26666" grpId="0"/>
      <p:bldP spid="26667" grpId="0"/>
      <p:bldP spid="26668" grpId="0"/>
      <p:bldP spid="26669" grpId="0"/>
      <p:bldP spid="26670" grpId="0"/>
      <p:bldP spid="26671" grpId="0"/>
      <p:bldP spid="26672" grpId="0"/>
      <p:bldP spid="26673" grpId="0"/>
      <p:bldP spid="26674" grpId="0" animBg="1"/>
      <p:bldP spid="26675" grpId="0"/>
      <p:bldP spid="26676" grpId="0"/>
      <p:bldP spid="26677" grpId="0"/>
      <p:bldP spid="26678" grpId="0"/>
      <p:bldP spid="26679" grpId="0"/>
      <p:bldP spid="26680" grpId="0"/>
      <p:bldP spid="26682" grpId="0" animBg="1"/>
      <p:bldP spid="26683" grpId="0"/>
      <p:bldP spid="26684" grpId="0"/>
      <p:bldP spid="26685" grpId="0"/>
      <p:bldP spid="26686" grpId="0"/>
      <p:bldP spid="26687" grpId="0"/>
      <p:bldP spid="26688" grpId="0"/>
      <p:bldP spid="26690" grpId="0" animBg="1"/>
      <p:bldP spid="26691" grpId="0"/>
      <p:bldP spid="26692" grpId="0"/>
      <p:bldP spid="26693" grpId="0"/>
      <p:bldP spid="26694" grpId="0"/>
      <p:bldP spid="26695" grpId="0"/>
      <p:bldP spid="26696" grpId="0"/>
      <p:bldP spid="26697" grpId="0"/>
      <p:bldP spid="26699" grpId="0" animBg="1"/>
      <p:bldP spid="26700" grpId="0"/>
      <p:bldP spid="26701" grpId="0"/>
      <p:bldP spid="26702" grpId="0"/>
      <p:bldP spid="26703" grpId="0"/>
      <p:bldP spid="26704" grpId="0"/>
      <p:bldP spid="26705" grpId="0"/>
      <p:bldP spid="26706" grpId="0"/>
      <p:bldP spid="2670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>
            <a:extLst>
              <a:ext uri="{FF2B5EF4-FFF2-40B4-BE49-F238E27FC236}">
                <a16:creationId xmlns:a16="http://schemas.microsoft.com/office/drawing/2014/main" id="{EF76B94F-3811-4F60-50A8-81C16F96A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65163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 u="sng">
                <a:solidFill>
                  <a:srgbClr val="FFFF00"/>
                </a:solidFill>
              </a:rPr>
              <a:t>Plot the following data on Scatter Graphs and use their Lines Of Best Fit to answer the questions.</a:t>
            </a:r>
            <a:endParaRPr lang="en-US" altLang="en-US" sz="2000" b="1" u="sng">
              <a:solidFill>
                <a:srgbClr val="FFFF00"/>
              </a:solidFill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FE01CBDF-1DEC-C844-20A3-7DD683FC3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613" y="5026025"/>
            <a:ext cx="12858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400" b="1">
              <a:solidFill>
                <a:srgbClr val="FFFF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400" b="1">
              <a:solidFill>
                <a:srgbClr val="FFFF00"/>
              </a:solidFill>
            </a:endParaRPr>
          </a:p>
        </p:txBody>
      </p:sp>
      <p:graphicFrame>
        <p:nvGraphicFramePr>
          <p:cNvPr id="27755" name="Group 107">
            <a:extLst>
              <a:ext uri="{FF2B5EF4-FFF2-40B4-BE49-F238E27FC236}">
                <a16:creationId xmlns:a16="http://schemas.microsoft.com/office/drawing/2014/main" id="{A74D148C-F82F-DEF7-17B0-CA78AEFABBF6}"/>
              </a:ext>
            </a:extLst>
          </p:cNvPr>
          <p:cNvGraphicFramePr>
            <a:graphicFrameLocks noGrp="1"/>
          </p:cNvGraphicFramePr>
          <p:nvPr/>
        </p:nvGraphicFramePr>
        <p:xfrm>
          <a:off x="0" y="1309688"/>
          <a:ext cx="9144000" cy="949326"/>
        </p:xfrm>
        <a:graphic>
          <a:graphicData uri="http://schemas.openxmlformats.org/drawingml/2006/table">
            <a:tbl>
              <a:tblPr/>
              <a:tblGrid>
                <a:gridCol w="742950">
                  <a:extLst>
                    <a:ext uri="{9D8B030D-6E8A-4147-A177-3AD203B41FA5}">
                      <a16:colId xmlns:a16="http://schemas.microsoft.com/office/drawing/2014/main" val="2385960537"/>
                    </a:ext>
                  </a:extLst>
                </a:gridCol>
                <a:gridCol w="563563">
                  <a:extLst>
                    <a:ext uri="{9D8B030D-6E8A-4147-A177-3AD203B41FA5}">
                      <a16:colId xmlns:a16="http://schemas.microsoft.com/office/drawing/2014/main" val="4030198461"/>
                    </a:ext>
                  </a:extLst>
                </a:gridCol>
                <a:gridCol w="652462">
                  <a:extLst>
                    <a:ext uri="{9D8B030D-6E8A-4147-A177-3AD203B41FA5}">
                      <a16:colId xmlns:a16="http://schemas.microsoft.com/office/drawing/2014/main" val="2863128584"/>
                    </a:ext>
                  </a:extLst>
                </a:gridCol>
                <a:gridCol w="654050">
                  <a:extLst>
                    <a:ext uri="{9D8B030D-6E8A-4147-A177-3AD203B41FA5}">
                      <a16:colId xmlns:a16="http://schemas.microsoft.com/office/drawing/2014/main" val="2958953340"/>
                    </a:ext>
                  </a:extLst>
                </a:gridCol>
                <a:gridCol w="652463">
                  <a:extLst>
                    <a:ext uri="{9D8B030D-6E8A-4147-A177-3AD203B41FA5}">
                      <a16:colId xmlns:a16="http://schemas.microsoft.com/office/drawing/2014/main" val="1207791581"/>
                    </a:ext>
                  </a:extLst>
                </a:gridCol>
                <a:gridCol w="652462">
                  <a:extLst>
                    <a:ext uri="{9D8B030D-6E8A-4147-A177-3AD203B41FA5}">
                      <a16:colId xmlns:a16="http://schemas.microsoft.com/office/drawing/2014/main" val="2491274611"/>
                    </a:ext>
                  </a:extLst>
                </a:gridCol>
                <a:gridCol w="655638">
                  <a:extLst>
                    <a:ext uri="{9D8B030D-6E8A-4147-A177-3AD203B41FA5}">
                      <a16:colId xmlns:a16="http://schemas.microsoft.com/office/drawing/2014/main" val="2980502976"/>
                    </a:ext>
                  </a:extLst>
                </a:gridCol>
                <a:gridCol w="652462">
                  <a:extLst>
                    <a:ext uri="{9D8B030D-6E8A-4147-A177-3AD203B41FA5}">
                      <a16:colId xmlns:a16="http://schemas.microsoft.com/office/drawing/2014/main" val="1743839964"/>
                    </a:ext>
                  </a:extLst>
                </a:gridCol>
                <a:gridCol w="652463">
                  <a:extLst>
                    <a:ext uri="{9D8B030D-6E8A-4147-A177-3AD203B41FA5}">
                      <a16:colId xmlns:a16="http://schemas.microsoft.com/office/drawing/2014/main" val="1882935421"/>
                    </a:ext>
                  </a:extLst>
                </a:gridCol>
                <a:gridCol w="652462">
                  <a:extLst>
                    <a:ext uri="{9D8B030D-6E8A-4147-A177-3AD203B41FA5}">
                      <a16:colId xmlns:a16="http://schemas.microsoft.com/office/drawing/2014/main" val="3595981499"/>
                    </a:ext>
                  </a:extLst>
                </a:gridCol>
                <a:gridCol w="654050">
                  <a:extLst>
                    <a:ext uri="{9D8B030D-6E8A-4147-A177-3AD203B41FA5}">
                      <a16:colId xmlns:a16="http://schemas.microsoft.com/office/drawing/2014/main" val="1469233535"/>
                    </a:ext>
                  </a:extLst>
                </a:gridCol>
                <a:gridCol w="652463">
                  <a:extLst>
                    <a:ext uri="{9D8B030D-6E8A-4147-A177-3AD203B41FA5}">
                      <a16:colId xmlns:a16="http://schemas.microsoft.com/office/drawing/2014/main" val="172878380"/>
                    </a:ext>
                  </a:extLst>
                </a:gridCol>
                <a:gridCol w="654050">
                  <a:extLst>
                    <a:ext uri="{9D8B030D-6E8A-4147-A177-3AD203B41FA5}">
                      <a16:colId xmlns:a16="http://schemas.microsoft.com/office/drawing/2014/main" val="4006818610"/>
                    </a:ext>
                  </a:extLst>
                </a:gridCol>
                <a:gridCol w="652462">
                  <a:extLst>
                    <a:ext uri="{9D8B030D-6E8A-4147-A177-3AD203B41FA5}">
                      <a16:colId xmlns:a16="http://schemas.microsoft.com/office/drawing/2014/main" val="3657633875"/>
                    </a:ext>
                  </a:extLst>
                </a:gridCol>
              </a:tblGrid>
              <a:tr h="474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Maths %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618810"/>
                  </a:ext>
                </a:extLst>
              </a:tr>
              <a:tr h="474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Science %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975194"/>
                  </a:ext>
                </a:extLst>
              </a:tr>
            </a:tbl>
          </a:graphicData>
        </a:graphic>
      </p:graphicFrame>
      <p:sp>
        <p:nvSpPr>
          <p:cNvPr id="12339" name="Text Box 51">
            <a:extLst>
              <a:ext uri="{FF2B5EF4-FFF2-40B4-BE49-F238E27FC236}">
                <a16:creationId xmlns:a16="http://schemas.microsoft.com/office/drawing/2014/main" id="{2AABEB3E-EA93-8B3B-5FAB-CEF2E7B410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60438"/>
            <a:ext cx="91440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1)  Thirteen students recorded their Maths and Science scores as follows :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12340" name="Text Box 52">
            <a:extLst>
              <a:ext uri="{FF2B5EF4-FFF2-40B4-BE49-F238E27FC236}">
                <a16:creationId xmlns:a16="http://schemas.microsoft.com/office/drawing/2014/main" id="{A7BC8AA9-0257-CF7A-BF17-135452783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322513"/>
            <a:ext cx="8939213" cy="92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marL="241300" indent="-241300"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61975" indent="-241300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84238" indent="-241300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4913" indent="-241300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27175" indent="-241300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9843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4415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8987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3559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GB" altLang="en-US" sz="1400" b="1">
                <a:solidFill>
                  <a:srgbClr val="FFFF00"/>
                </a:solidFill>
              </a:rPr>
              <a:t>What would you expect a student who got  77 %  in Maths to get in Science ?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GB" altLang="en-US" sz="1400" b="1">
                <a:solidFill>
                  <a:srgbClr val="FFFF00"/>
                </a:solidFill>
              </a:rPr>
              <a:t>What would you expect a student who got  50 %  in Science to get in Maths ?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GB" altLang="en-US" sz="1400" b="1">
                <a:solidFill>
                  <a:srgbClr val="FFFF00"/>
                </a:solidFill>
              </a:rPr>
              <a:t>Describe the type of Correlation.  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12341" name="Line 53">
            <a:extLst>
              <a:ext uri="{FF2B5EF4-FFF2-40B4-BE49-F238E27FC236}">
                <a16:creationId xmlns:a16="http://schemas.microsoft.com/office/drawing/2014/main" id="{895A9E24-66A0-31E4-F3D5-6B79AA741BAC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3524250"/>
            <a:ext cx="91440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42" name="Text Box 54">
            <a:extLst>
              <a:ext uri="{FF2B5EF4-FFF2-40B4-BE49-F238E27FC236}">
                <a16:creationId xmlns:a16="http://schemas.microsoft.com/office/drawing/2014/main" id="{62689488-1AB5-5682-F34E-4BB7DD1DE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713163"/>
            <a:ext cx="91440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>
                <a:solidFill>
                  <a:srgbClr val="FFFF00"/>
                </a:solidFill>
              </a:rPr>
              <a:t>2)  Twelve pupils had their  Maths results recorded against the number of days absent from school :   </a:t>
            </a: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12343" name="Text Box 55">
            <a:extLst>
              <a:ext uri="{FF2B5EF4-FFF2-40B4-BE49-F238E27FC236}">
                <a16:creationId xmlns:a16="http://schemas.microsoft.com/office/drawing/2014/main" id="{9EB60A16-8A29-0B40-FAD0-A94F54F2A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8" y="3744913"/>
            <a:ext cx="819467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400" b="1">
              <a:solidFill>
                <a:srgbClr val="FFFF00"/>
              </a:solidFill>
            </a:endParaRPr>
          </a:p>
        </p:txBody>
      </p:sp>
      <p:graphicFrame>
        <p:nvGraphicFramePr>
          <p:cNvPr id="27756" name="Group 108">
            <a:extLst>
              <a:ext uri="{FF2B5EF4-FFF2-40B4-BE49-F238E27FC236}">
                <a16:creationId xmlns:a16="http://schemas.microsoft.com/office/drawing/2014/main" id="{A4219A94-B1D5-B129-2B06-E6855A3A992D}"/>
              </a:ext>
            </a:extLst>
          </p:cNvPr>
          <p:cNvGraphicFramePr>
            <a:graphicFrameLocks noGrp="1"/>
          </p:cNvGraphicFramePr>
          <p:nvPr/>
        </p:nvGraphicFramePr>
        <p:xfrm>
          <a:off x="0" y="4314825"/>
          <a:ext cx="9144000" cy="1049338"/>
        </p:xfrm>
        <a:graphic>
          <a:graphicData uri="http://schemas.openxmlformats.org/drawingml/2006/table">
            <a:tbl>
              <a:tblPr/>
              <a:tblGrid>
                <a:gridCol w="703263">
                  <a:extLst>
                    <a:ext uri="{9D8B030D-6E8A-4147-A177-3AD203B41FA5}">
                      <a16:colId xmlns:a16="http://schemas.microsoft.com/office/drawing/2014/main" val="1379012567"/>
                    </a:ext>
                  </a:extLst>
                </a:gridCol>
                <a:gridCol w="703262">
                  <a:extLst>
                    <a:ext uri="{9D8B030D-6E8A-4147-A177-3AD203B41FA5}">
                      <a16:colId xmlns:a16="http://schemas.microsoft.com/office/drawing/2014/main" val="1059959160"/>
                    </a:ext>
                  </a:extLst>
                </a:gridCol>
                <a:gridCol w="703263">
                  <a:extLst>
                    <a:ext uri="{9D8B030D-6E8A-4147-A177-3AD203B41FA5}">
                      <a16:colId xmlns:a16="http://schemas.microsoft.com/office/drawing/2014/main" val="1721471769"/>
                    </a:ext>
                  </a:extLst>
                </a:gridCol>
                <a:gridCol w="703262">
                  <a:extLst>
                    <a:ext uri="{9D8B030D-6E8A-4147-A177-3AD203B41FA5}">
                      <a16:colId xmlns:a16="http://schemas.microsoft.com/office/drawing/2014/main" val="3289760870"/>
                    </a:ext>
                  </a:extLst>
                </a:gridCol>
                <a:gridCol w="703263">
                  <a:extLst>
                    <a:ext uri="{9D8B030D-6E8A-4147-A177-3AD203B41FA5}">
                      <a16:colId xmlns:a16="http://schemas.microsoft.com/office/drawing/2014/main" val="3931205309"/>
                    </a:ext>
                  </a:extLst>
                </a:gridCol>
                <a:gridCol w="703262">
                  <a:extLst>
                    <a:ext uri="{9D8B030D-6E8A-4147-A177-3AD203B41FA5}">
                      <a16:colId xmlns:a16="http://schemas.microsoft.com/office/drawing/2014/main" val="1406798050"/>
                    </a:ext>
                  </a:extLst>
                </a:gridCol>
                <a:gridCol w="704850">
                  <a:extLst>
                    <a:ext uri="{9D8B030D-6E8A-4147-A177-3AD203B41FA5}">
                      <a16:colId xmlns:a16="http://schemas.microsoft.com/office/drawing/2014/main" val="3739553615"/>
                    </a:ext>
                  </a:extLst>
                </a:gridCol>
                <a:gridCol w="703263">
                  <a:extLst>
                    <a:ext uri="{9D8B030D-6E8A-4147-A177-3AD203B41FA5}">
                      <a16:colId xmlns:a16="http://schemas.microsoft.com/office/drawing/2014/main" val="184875208"/>
                    </a:ext>
                  </a:extLst>
                </a:gridCol>
                <a:gridCol w="703262">
                  <a:extLst>
                    <a:ext uri="{9D8B030D-6E8A-4147-A177-3AD203B41FA5}">
                      <a16:colId xmlns:a16="http://schemas.microsoft.com/office/drawing/2014/main" val="2716741753"/>
                    </a:ext>
                  </a:extLst>
                </a:gridCol>
                <a:gridCol w="703263">
                  <a:extLst>
                    <a:ext uri="{9D8B030D-6E8A-4147-A177-3AD203B41FA5}">
                      <a16:colId xmlns:a16="http://schemas.microsoft.com/office/drawing/2014/main" val="1980237716"/>
                    </a:ext>
                  </a:extLst>
                </a:gridCol>
                <a:gridCol w="703262">
                  <a:extLst>
                    <a:ext uri="{9D8B030D-6E8A-4147-A177-3AD203B41FA5}">
                      <a16:colId xmlns:a16="http://schemas.microsoft.com/office/drawing/2014/main" val="3238232702"/>
                    </a:ext>
                  </a:extLst>
                </a:gridCol>
                <a:gridCol w="703263">
                  <a:extLst>
                    <a:ext uri="{9D8B030D-6E8A-4147-A177-3AD203B41FA5}">
                      <a16:colId xmlns:a16="http://schemas.microsoft.com/office/drawing/2014/main" val="1518835229"/>
                    </a:ext>
                  </a:extLst>
                </a:gridCol>
                <a:gridCol w="703262">
                  <a:extLst>
                    <a:ext uri="{9D8B030D-6E8A-4147-A177-3AD203B41FA5}">
                      <a16:colId xmlns:a16="http://schemas.microsoft.com/office/drawing/2014/main" val="1571638429"/>
                    </a:ext>
                  </a:extLst>
                </a:gridCol>
              </a:tblGrid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Maths %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7580758"/>
                  </a:ext>
                </a:extLst>
              </a:tr>
              <a:tr h="523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Days absent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048834"/>
                  </a:ext>
                </a:extLst>
              </a:tr>
            </a:tbl>
          </a:graphicData>
        </a:graphic>
      </p:graphicFrame>
      <p:sp>
        <p:nvSpPr>
          <p:cNvPr id="12388" name="Text Box 100">
            <a:extLst>
              <a:ext uri="{FF2B5EF4-FFF2-40B4-BE49-F238E27FC236}">
                <a16:creationId xmlns:a16="http://schemas.microsoft.com/office/drawing/2014/main" id="{B911A717-E35C-FC73-435A-850581F569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581650"/>
            <a:ext cx="9144000" cy="12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marL="241300" indent="-241300"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61975" indent="-241300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84238" indent="-241300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4913" indent="-241300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27175" indent="-241300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9843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4415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8987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3559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GB" altLang="en-US" sz="1400" b="1">
                <a:solidFill>
                  <a:srgbClr val="FFFF00"/>
                </a:solidFill>
              </a:rPr>
              <a:t>How many days absent would you expect a pupil to have had  who scored  40 %  in their Maths exam ?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GB" altLang="en-US" sz="1400" b="1">
                <a:solidFill>
                  <a:srgbClr val="FFFF00"/>
                </a:solidFill>
              </a:rPr>
              <a:t>What Maths score would you predict for a pupil who has had  15  days of absence ?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GB" altLang="en-US" sz="1400" b="1">
                <a:solidFill>
                  <a:srgbClr val="FFFF00"/>
                </a:solidFill>
              </a:rPr>
              <a:t>Describe the Correlation.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12389" name="Rectangle 101">
            <a:extLst>
              <a:ext uri="{FF2B5EF4-FFF2-40B4-BE49-F238E27FC236}">
                <a16:creationId xmlns:a16="http://schemas.microsoft.com/office/drawing/2014/main" id="{D55A13B1-B28B-D03B-B2FF-D174A177EB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8843963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2390" name="Rectangle 102">
            <a:extLst>
              <a:ext uri="{FF2B5EF4-FFF2-40B4-BE49-F238E27FC236}">
                <a16:creationId xmlns:a16="http://schemas.microsoft.com/office/drawing/2014/main" id="{4B95C265-9742-F741-C7F8-00C9D05BD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788" y="0"/>
            <a:ext cx="857567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2391" name="Rectangle 103">
            <a:extLst>
              <a:ext uri="{FF2B5EF4-FFF2-40B4-BE49-F238E27FC236}">
                <a16:creationId xmlns:a16="http://schemas.microsoft.com/office/drawing/2014/main" id="{61047D2C-B7BA-A5FA-CA9A-FFB21E97B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538" y="0"/>
            <a:ext cx="8543925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2392" name="AutoShape 104">
            <a:hlinkClick r:id="" action="ppaction://hlinkshowjump?jump=nextslide" highlightClick="1">
              <a:snd r:embed="rId3" name="laser.wav"/>
            </a:hlinkClick>
            <a:extLst>
              <a:ext uri="{FF2B5EF4-FFF2-40B4-BE49-F238E27FC236}">
                <a16:creationId xmlns:a16="http://schemas.microsoft.com/office/drawing/2014/main" id="{422D4AA4-B3AC-9DE1-96EC-4F74773DA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7938" y="6562725"/>
            <a:ext cx="600075" cy="295275"/>
          </a:xfrm>
          <a:prstGeom prst="actionButtonForwardNex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2393" name="AutoShape 105">
            <a:hlinkClick r:id="" action="ppaction://hlinkshowjump?jump=previousslide" highlightClick="1">
              <a:snd r:embed="rId3" name="laser.wav"/>
            </a:hlinkClick>
            <a:extLst>
              <a:ext uri="{FF2B5EF4-FFF2-40B4-BE49-F238E27FC236}">
                <a16:creationId xmlns:a16="http://schemas.microsoft.com/office/drawing/2014/main" id="{D88FB54E-7918-ED4D-9C45-7DCD762F67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525" y="6562725"/>
            <a:ext cx="631825" cy="295275"/>
          </a:xfrm>
          <a:prstGeom prst="actionButtonBackPrevious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2394" name="AutoShape 109">
            <a:hlinkClick r:id="rId4" action="ppaction://hlinksldjump" highlightClick="1">
              <a:snd r:embed="rId3" name="laser.wav"/>
            </a:hlinkClick>
            <a:extLst>
              <a:ext uri="{FF2B5EF4-FFF2-40B4-BE49-F238E27FC236}">
                <a16:creationId xmlns:a16="http://schemas.microsoft.com/office/drawing/2014/main" id="{F9A1CF52-2B35-4A58-09C0-387654900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8013" y="3024188"/>
            <a:ext cx="1258887" cy="31432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1"/>
              <a:t>Answer</a:t>
            </a:r>
            <a:endParaRPr lang="en-US" altLang="en-US" b="1"/>
          </a:p>
        </p:txBody>
      </p:sp>
      <p:sp>
        <p:nvSpPr>
          <p:cNvPr id="12395" name="AutoShape 110">
            <a:hlinkClick r:id="rId5" action="ppaction://hlinksldjump" highlightClick="1">
              <a:snd r:embed="rId3" name="laser.wav"/>
            </a:hlinkClick>
            <a:extLst>
              <a:ext uri="{FF2B5EF4-FFF2-40B4-BE49-F238E27FC236}">
                <a16:creationId xmlns:a16="http://schemas.microsoft.com/office/drawing/2014/main" id="{C4413E2C-01A7-A3FD-D8F2-B3E8F4E472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8013" y="6219825"/>
            <a:ext cx="1258887" cy="314325"/>
          </a:xfrm>
          <a:prstGeom prst="actionButtonBlank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bg1"/>
                </a:solidFill>
              </a:rPr>
              <a:t>Answer</a:t>
            </a:r>
            <a:endParaRPr lang="en-US" altLang="en-US" b="1">
              <a:solidFill>
                <a:schemeClr val="bg1"/>
              </a:solidFill>
            </a:endParaRPr>
          </a:p>
        </p:txBody>
      </p:sp>
      <p:sp>
        <p:nvSpPr>
          <p:cNvPr id="12396" name="AutoShape 111">
            <a:hlinkClick r:id="rId6" action="ppaction://hlinksldjump" highlightClick="1">
              <a:snd r:embed="rId3" name="laser.wav"/>
            </a:hlinkClick>
            <a:extLst>
              <a:ext uri="{FF2B5EF4-FFF2-40B4-BE49-F238E27FC236}">
                <a16:creationId xmlns:a16="http://schemas.microsoft.com/office/drawing/2014/main" id="{6EBFDBBE-5238-FAFB-26C3-52521AD4E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6213" y="6489700"/>
            <a:ext cx="1304925" cy="368300"/>
          </a:xfrm>
          <a:prstGeom prst="actionButtonBlank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bg1"/>
                </a:solidFill>
              </a:rPr>
              <a:t>Menu</a:t>
            </a:r>
            <a:endParaRPr lang="en-US" alt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push dir="r"/>
    <p:sndAc>
      <p:stSnd>
        <p:snd r:embed="rId2" name="push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TMP4">
            <a:extLst>
              <a:ext uri="{FF2B5EF4-FFF2-40B4-BE49-F238E27FC236}">
                <a16:creationId xmlns:a16="http://schemas.microsoft.com/office/drawing/2014/main" id="{3C68D561-8903-FEA5-6BC4-043B795BEA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5" name="Line 3">
            <a:extLst>
              <a:ext uri="{FF2B5EF4-FFF2-40B4-BE49-F238E27FC236}">
                <a16:creationId xmlns:a16="http://schemas.microsoft.com/office/drawing/2014/main" id="{818E7705-08A1-78E6-21FE-8DAD2577F2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87525" y="328613"/>
            <a:ext cx="0" cy="45878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16" name="Line 4">
            <a:extLst>
              <a:ext uri="{FF2B5EF4-FFF2-40B4-BE49-F238E27FC236}">
                <a16:creationId xmlns:a16="http://schemas.microsoft.com/office/drawing/2014/main" id="{A3373C31-0DEF-F366-4DFF-A384CB21B07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87525" y="4916488"/>
            <a:ext cx="528478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17" name="Text Box 5">
            <a:extLst>
              <a:ext uri="{FF2B5EF4-FFF2-40B4-BE49-F238E27FC236}">
                <a16:creationId xmlns:a16="http://schemas.microsoft.com/office/drawing/2014/main" id="{031CE9A5-0F83-FAD5-F1B1-B90817571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3563" y="4664075"/>
            <a:ext cx="1976437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500" b="1"/>
              <a:t>Maths %</a:t>
            </a:r>
            <a:endParaRPr lang="en-US" altLang="en-US" sz="2500" b="1"/>
          </a:p>
        </p:txBody>
      </p:sp>
      <p:sp>
        <p:nvSpPr>
          <p:cNvPr id="13318" name="Text Box 6">
            <a:extLst>
              <a:ext uri="{FF2B5EF4-FFF2-40B4-BE49-F238E27FC236}">
                <a16:creationId xmlns:a16="http://schemas.microsoft.com/office/drawing/2014/main" id="{A0F5D597-E5BE-5E2A-5910-2F92729813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025" y="5770563"/>
            <a:ext cx="123507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1400" b="1">
              <a:solidFill>
                <a:srgbClr val="FFFF00"/>
              </a:solidFill>
            </a:endParaRPr>
          </a:p>
        </p:txBody>
      </p:sp>
      <p:sp>
        <p:nvSpPr>
          <p:cNvPr id="13319" name="Text Box 7">
            <a:extLst>
              <a:ext uri="{FF2B5EF4-FFF2-40B4-BE49-F238E27FC236}">
                <a16:creationId xmlns:a16="http://schemas.microsoft.com/office/drawing/2014/main" id="{1E091851-DAC8-3DE8-CD00-9676880A2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" y="0"/>
            <a:ext cx="215265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500" b="1"/>
              <a:t>Science %</a:t>
            </a:r>
            <a:endParaRPr lang="en-US" altLang="en-US" sz="2500" b="1"/>
          </a:p>
        </p:txBody>
      </p:sp>
      <p:sp>
        <p:nvSpPr>
          <p:cNvPr id="13320" name="Text Box 8">
            <a:extLst>
              <a:ext uri="{FF2B5EF4-FFF2-40B4-BE49-F238E27FC236}">
                <a16:creationId xmlns:a16="http://schemas.microsoft.com/office/drawing/2014/main" id="{58CE90AC-9211-E574-7E84-045C24F52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4979988"/>
            <a:ext cx="541178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0    10  20  30  40   50   60  70   80  90  100</a:t>
            </a:r>
            <a:endParaRPr lang="en-US" altLang="en-US" sz="2000" b="1"/>
          </a:p>
        </p:txBody>
      </p:sp>
      <p:sp>
        <p:nvSpPr>
          <p:cNvPr id="13321" name="Line 9">
            <a:extLst>
              <a:ext uri="{FF2B5EF4-FFF2-40B4-BE49-F238E27FC236}">
                <a16:creationId xmlns:a16="http://schemas.microsoft.com/office/drawing/2014/main" id="{0A4B9169-38C8-A338-E6CD-DBD2E81D8CF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87525" y="4916488"/>
            <a:ext cx="0" cy="63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2" name="Line 10">
            <a:extLst>
              <a:ext uri="{FF2B5EF4-FFF2-40B4-BE49-F238E27FC236}">
                <a16:creationId xmlns:a16="http://schemas.microsoft.com/office/drawing/2014/main" id="{C3CF46F9-5A0E-3D39-8B83-9C405074711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0438" y="4916488"/>
            <a:ext cx="0" cy="63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3" name="Line 11">
            <a:extLst>
              <a:ext uri="{FF2B5EF4-FFF2-40B4-BE49-F238E27FC236}">
                <a16:creationId xmlns:a16="http://schemas.microsoft.com/office/drawing/2014/main" id="{181558AB-163A-E788-4CA9-4BA01687F2BA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3350" y="4916488"/>
            <a:ext cx="0" cy="63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4" name="Line 12">
            <a:extLst>
              <a:ext uri="{FF2B5EF4-FFF2-40B4-BE49-F238E27FC236}">
                <a16:creationId xmlns:a16="http://schemas.microsoft.com/office/drawing/2014/main" id="{D4BC78C8-EF90-5FCC-F9A9-0A36F2334241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6263" y="4916488"/>
            <a:ext cx="0" cy="63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5" name="Line 13">
            <a:extLst>
              <a:ext uri="{FF2B5EF4-FFF2-40B4-BE49-F238E27FC236}">
                <a16:creationId xmlns:a16="http://schemas.microsoft.com/office/drawing/2014/main" id="{2268E443-B8C5-14AB-ADB5-AD0764CB59C1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0925" y="4916488"/>
            <a:ext cx="0" cy="63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6" name="Line 14">
            <a:extLst>
              <a:ext uri="{FF2B5EF4-FFF2-40B4-BE49-F238E27FC236}">
                <a16:creationId xmlns:a16="http://schemas.microsoft.com/office/drawing/2014/main" id="{4D98F3AE-201D-0369-28B5-A93B1BB6624E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3838" y="4916488"/>
            <a:ext cx="0" cy="63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7" name="Line 15">
            <a:extLst>
              <a:ext uri="{FF2B5EF4-FFF2-40B4-BE49-F238E27FC236}">
                <a16:creationId xmlns:a16="http://schemas.microsoft.com/office/drawing/2014/main" id="{F6E59A14-0468-54A1-EF1F-DEEBB73A62E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6750" y="4916488"/>
            <a:ext cx="0" cy="63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8" name="Line 16">
            <a:extLst>
              <a:ext uri="{FF2B5EF4-FFF2-40B4-BE49-F238E27FC236}">
                <a16:creationId xmlns:a16="http://schemas.microsoft.com/office/drawing/2014/main" id="{00A2388A-D3D7-F7C9-7B3C-6CB640507B0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9663" y="4916488"/>
            <a:ext cx="0" cy="63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9" name="Line 17">
            <a:extLst>
              <a:ext uri="{FF2B5EF4-FFF2-40B4-BE49-F238E27FC236}">
                <a16:creationId xmlns:a16="http://schemas.microsoft.com/office/drawing/2014/main" id="{A6E63E03-22E3-FACB-4027-C828C5E82FC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4163" y="4916488"/>
            <a:ext cx="0" cy="63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0" name="Line 18">
            <a:extLst>
              <a:ext uri="{FF2B5EF4-FFF2-40B4-BE49-F238E27FC236}">
                <a16:creationId xmlns:a16="http://schemas.microsoft.com/office/drawing/2014/main" id="{4E4EB89E-414D-EEAA-8E4A-729731E92345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7075" y="4916488"/>
            <a:ext cx="0" cy="63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1" name="Line 19">
            <a:extLst>
              <a:ext uri="{FF2B5EF4-FFF2-40B4-BE49-F238E27FC236}">
                <a16:creationId xmlns:a16="http://schemas.microsoft.com/office/drawing/2014/main" id="{25E83726-11E2-D502-637C-B264AFA790DF}"/>
              </a:ext>
            </a:extLst>
          </p:cNvPr>
          <p:cNvSpPr>
            <a:spLocks noChangeShapeType="1"/>
          </p:cNvSpPr>
          <p:nvPr/>
        </p:nvSpPr>
        <p:spPr bwMode="auto">
          <a:xfrm>
            <a:off x="6280150" y="4916488"/>
            <a:ext cx="0" cy="63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2" name="Text Box 20">
            <a:extLst>
              <a:ext uri="{FF2B5EF4-FFF2-40B4-BE49-F238E27FC236}">
                <a16:creationId xmlns:a16="http://schemas.microsoft.com/office/drawing/2014/main" id="{12887F7F-9566-F5BC-ADA1-B6EBC6CB8E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2363" y="708025"/>
            <a:ext cx="854075" cy="487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90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80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70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60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50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40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30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20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10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0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2000" b="1"/>
          </a:p>
        </p:txBody>
      </p:sp>
      <p:sp>
        <p:nvSpPr>
          <p:cNvPr id="13333" name="Line 21">
            <a:extLst>
              <a:ext uri="{FF2B5EF4-FFF2-40B4-BE49-F238E27FC236}">
                <a16:creationId xmlns:a16="http://schemas.microsoft.com/office/drawing/2014/main" id="{863C0228-0153-C7AD-4DB9-9DFA10CE93E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24025" y="4916488"/>
            <a:ext cx="63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4" name="Line 22">
            <a:extLst>
              <a:ext uri="{FF2B5EF4-FFF2-40B4-BE49-F238E27FC236}">
                <a16:creationId xmlns:a16="http://schemas.microsoft.com/office/drawing/2014/main" id="{5B1BB2D8-9601-79D9-A0BA-78BD10BCC33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24025" y="4441825"/>
            <a:ext cx="63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5" name="Line 23">
            <a:extLst>
              <a:ext uri="{FF2B5EF4-FFF2-40B4-BE49-F238E27FC236}">
                <a16:creationId xmlns:a16="http://schemas.microsoft.com/office/drawing/2014/main" id="{92A7880C-64D4-479F-9DA7-36E7C6D7DC8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24025" y="3998913"/>
            <a:ext cx="63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6" name="Line 24">
            <a:extLst>
              <a:ext uri="{FF2B5EF4-FFF2-40B4-BE49-F238E27FC236}">
                <a16:creationId xmlns:a16="http://schemas.microsoft.com/office/drawing/2014/main" id="{605E8F00-9339-A930-3422-2C27ACF6B7C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24025" y="3554413"/>
            <a:ext cx="63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7" name="Line 25">
            <a:extLst>
              <a:ext uri="{FF2B5EF4-FFF2-40B4-BE49-F238E27FC236}">
                <a16:creationId xmlns:a16="http://schemas.microsoft.com/office/drawing/2014/main" id="{51DD18F7-D4F3-9F39-1490-C9CFC91A504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24025" y="3144838"/>
            <a:ext cx="63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8" name="Line 26">
            <a:extLst>
              <a:ext uri="{FF2B5EF4-FFF2-40B4-BE49-F238E27FC236}">
                <a16:creationId xmlns:a16="http://schemas.microsoft.com/office/drawing/2014/main" id="{D5B8F157-2FC9-2FE0-455D-69B42FEFEB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24025" y="2670175"/>
            <a:ext cx="63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9" name="Line 27">
            <a:extLst>
              <a:ext uri="{FF2B5EF4-FFF2-40B4-BE49-F238E27FC236}">
                <a16:creationId xmlns:a16="http://schemas.microsoft.com/office/drawing/2014/main" id="{35E8011F-30B3-BF0E-6694-89CC76A38E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24025" y="2227263"/>
            <a:ext cx="63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40" name="Line 28">
            <a:extLst>
              <a:ext uri="{FF2B5EF4-FFF2-40B4-BE49-F238E27FC236}">
                <a16:creationId xmlns:a16="http://schemas.microsoft.com/office/drawing/2014/main" id="{43890D8E-CD67-62D5-B3AC-C9C3523682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24025" y="1784350"/>
            <a:ext cx="63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41" name="Line 29">
            <a:extLst>
              <a:ext uri="{FF2B5EF4-FFF2-40B4-BE49-F238E27FC236}">
                <a16:creationId xmlns:a16="http://schemas.microsoft.com/office/drawing/2014/main" id="{7B6A5046-5509-C0D5-DCAE-0A0BA49C9F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24025" y="1339850"/>
            <a:ext cx="63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42" name="Line 30">
            <a:extLst>
              <a:ext uri="{FF2B5EF4-FFF2-40B4-BE49-F238E27FC236}">
                <a16:creationId xmlns:a16="http://schemas.microsoft.com/office/drawing/2014/main" id="{53445944-9B87-E4C5-BF76-B4A28EF0E7B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24025" y="866775"/>
            <a:ext cx="63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43" name="Text Box 31">
            <a:extLst>
              <a:ext uri="{FF2B5EF4-FFF2-40B4-BE49-F238E27FC236}">
                <a16:creationId xmlns:a16="http://schemas.microsoft.com/office/drawing/2014/main" id="{4E440325-7524-612C-146E-552FBB688E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8325" y="960438"/>
            <a:ext cx="37941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3344" name="Text Box 32">
            <a:extLst>
              <a:ext uri="{FF2B5EF4-FFF2-40B4-BE49-F238E27FC236}">
                <a16:creationId xmlns:a16="http://schemas.microsoft.com/office/drawing/2014/main" id="{BC9F79BB-765C-AF38-3A95-3BB890B8C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4425" y="2416175"/>
            <a:ext cx="41116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3345" name="Text Box 33">
            <a:extLst>
              <a:ext uri="{FF2B5EF4-FFF2-40B4-BE49-F238E27FC236}">
                <a16:creationId xmlns:a16="http://schemas.microsoft.com/office/drawing/2014/main" id="{08B3E835-4B38-87DA-0A0F-43B07261A3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2663" y="1655763"/>
            <a:ext cx="44291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3346" name="Text Box 34">
            <a:extLst>
              <a:ext uri="{FF2B5EF4-FFF2-40B4-BE49-F238E27FC236}">
                <a16:creationId xmlns:a16="http://schemas.microsoft.com/office/drawing/2014/main" id="{E6EFCB70-77FC-F489-9DA6-9DB0B29B3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2188" y="3365500"/>
            <a:ext cx="113823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3347" name="Text Box 35">
            <a:extLst>
              <a:ext uri="{FF2B5EF4-FFF2-40B4-BE49-F238E27FC236}">
                <a16:creationId xmlns:a16="http://schemas.microsoft.com/office/drawing/2014/main" id="{40D2CA22-20DA-0C5E-4E08-CDF3F34465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0338" y="2163763"/>
            <a:ext cx="56991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3348" name="Text Box 36">
            <a:extLst>
              <a:ext uri="{FF2B5EF4-FFF2-40B4-BE49-F238E27FC236}">
                <a16:creationId xmlns:a16="http://schemas.microsoft.com/office/drawing/2014/main" id="{2DDB890C-1112-AEC3-F23B-7B2B35D26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9075" y="833438"/>
            <a:ext cx="3810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3349" name="Text Box 37">
            <a:extLst>
              <a:ext uri="{FF2B5EF4-FFF2-40B4-BE49-F238E27FC236}">
                <a16:creationId xmlns:a16="http://schemas.microsoft.com/office/drawing/2014/main" id="{31F75064-B441-2A8C-E60A-EBE3D609C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5013" y="3113088"/>
            <a:ext cx="7588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3350" name="Text Box 38">
            <a:extLst>
              <a:ext uri="{FF2B5EF4-FFF2-40B4-BE49-F238E27FC236}">
                <a16:creationId xmlns:a16="http://schemas.microsoft.com/office/drawing/2014/main" id="{615F4B71-E72D-F023-300F-77AEA5F6C3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6938" y="4378325"/>
            <a:ext cx="31591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3351" name="Text Box 39">
            <a:extLst>
              <a:ext uri="{FF2B5EF4-FFF2-40B4-BE49-F238E27FC236}">
                <a16:creationId xmlns:a16="http://schemas.microsoft.com/office/drawing/2014/main" id="{5BCF0CCF-01A6-6958-369A-2C7C08FA0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2890838"/>
            <a:ext cx="53816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3352" name="Text Box 40">
            <a:extLst>
              <a:ext uri="{FF2B5EF4-FFF2-40B4-BE49-F238E27FC236}">
                <a16:creationId xmlns:a16="http://schemas.microsoft.com/office/drawing/2014/main" id="{0FB76C0E-2610-E449-E5D1-A0F00FA917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500" y="1593850"/>
            <a:ext cx="6667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3353" name="Text Box 41">
            <a:extLst>
              <a:ext uri="{FF2B5EF4-FFF2-40B4-BE49-F238E27FC236}">
                <a16:creationId xmlns:a16="http://schemas.microsoft.com/office/drawing/2014/main" id="{27EC0FC2-948F-9977-3912-FF396292F4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5413" y="1404938"/>
            <a:ext cx="474662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3354" name="Text Box 42">
            <a:extLst>
              <a:ext uri="{FF2B5EF4-FFF2-40B4-BE49-F238E27FC236}">
                <a16:creationId xmlns:a16="http://schemas.microsoft.com/office/drawing/2014/main" id="{A47FA110-A6C0-BC74-FE92-1AD2E57F8B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1600" y="2479675"/>
            <a:ext cx="60166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3355" name="Text Box 43">
            <a:extLst>
              <a:ext uri="{FF2B5EF4-FFF2-40B4-BE49-F238E27FC236}">
                <a16:creationId xmlns:a16="http://schemas.microsoft.com/office/drawing/2014/main" id="{C7102663-0350-55AA-3975-F4F3C7854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4013" y="2890838"/>
            <a:ext cx="47466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3356" name="Line 44">
            <a:extLst>
              <a:ext uri="{FF2B5EF4-FFF2-40B4-BE49-F238E27FC236}">
                <a16:creationId xmlns:a16="http://schemas.microsoft.com/office/drawing/2014/main" id="{CEA0F21B-0F4F-951B-E9E4-E3A2976BF38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09775" y="581025"/>
            <a:ext cx="4270375" cy="370205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57" name="Line 45">
            <a:extLst>
              <a:ext uri="{FF2B5EF4-FFF2-40B4-BE49-F238E27FC236}">
                <a16:creationId xmlns:a16="http://schemas.microsoft.com/office/drawing/2014/main" id="{03F38DAB-393A-3D68-2835-76E2C3ACA0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35575" y="1466850"/>
            <a:ext cx="0" cy="3449638"/>
          </a:xfrm>
          <a:prstGeom prst="line">
            <a:avLst/>
          </a:prstGeom>
          <a:noFill/>
          <a:ln w="57150">
            <a:solidFill>
              <a:srgbClr val="3366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58" name="Line 46">
            <a:extLst>
              <a:ext uri="{FF2B5EF4-FFF2-40B4-BE49-F238E27FC236}">
                <a16:creationId xmlns:a16="http://schemas.microsoft.com/office/drawing/2014/main" id="{6D13AF01-43E4-A24B-280F-22FCA8C48A2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87525" y="1466850"/>
            <a:ext cx="3448050" cy="0"/>
          </a:xfrm>
          <a:prstGeom prst="line">
            <a:avLst/>
          </a:prstGeom>
          <a:noFill/>
          <a:ln w="57150">
            <a:solidFill>
              <a:srgbClr val="3366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59" name="Rectangle 47">
            <a:extLst>
              <a:ext uri="{FF2B5EF4-FFF2-40B4-BE49-F238E27FC236}">
                <a16:creationId xmlns:a16="http://schemas.microsoft.com/office/drawing/2014/main" id="{0DB3D1B2-06B2-D11C-28A1-CDF91CFD3F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4150" y="0"/>
            <a:ext cx="2609850" cy="885825"/>
          </a:xfrm>
          <a:prstGeom prst="rect">
            <a:avLst/>
          </a:prstGeom>
          <a:solidFill>
            <a:schemeClr val="accent1"/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marL="241300" indent="-241300"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61975" indent="-241300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84238" indent="-241300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4913" indent="-241300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27175" indent="-241300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9843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4415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8987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3559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LcParenR"/>
            </a:pPr>
            <a:r>
              <a:rPr lang="en-GB" altLang="en-US" sz="2000" b="1"/>
              <a:t> 77 % in Maths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b="1"/>
              <a:t>     77 % in Science </a:t>
            </a:r>
            <a:endParaRPr lang="en-US" altLang="en-US" sz="2000" b="1"/>
          </a:p>
        </p:txBody>
      </p:sp>
      <p:sp>
        <p:nvSpPr>
          <p:cNvPr id="13360" name="Rectangle 48">
            <a:extLst>
              <a:ext uri="{FF2B5EF4-FFF2-40B4-BE49-F238E27FC236}">
                <a16:creationId xmlns:a16="http://schemas.microsoft.com/office/drawing/2014/main" id="{44497C5F-6234-1467-2417-CA15B8DACF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4150" y="1119188"/>
            <a:ext cx="2609850" cy="885825"/>
          </a:xfrm>
          <a:prstGeom prst="rect">
            <a:avLst/>
          </a:prstGeom>
          <a:solidFill>
            <a:schemeClr val="accent1"/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marL="241300" indent="-241300"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61975" indent="-241300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84238" indent="-241300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4913" indent="-241300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27175" indent="-241300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9843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4415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8987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3559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b="1"/>
              <a:t> b) 50 % in Science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b="1"/>
              <a:t>      47 % in Maths. </a:t>
            </a:r>
            <a:endParaRPr lang="en-US" altLang="en-US" sz="2000" b="1"/>
          </a:p>
        </p:txBody>
      </p:sp>
      <p:sp>
        <p:nvSpPr>
          <p:cNvPr id="13361" name="Line 49">
            <a:extLst>
              <a:ext uri="{FF2B5EF4-FFF2-40B4-BE49-F238E27FC236}">
                <a16:creationId xmlns:a16="http://schemas.microsoft.com/office/drawing/2014/main" id="{94E605EC-AA57-83F2-0CC7-F974AC48A71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87525" y="2670175"/>
            <a:ext cx="2087563" cy="0"/>
          </a:xfrm>
          <a:prstGeom prst="line">
            <a:avLst/>
          </a:prstGeom>
          <a:noFill/>
          <a:ln w="57150">
            <a:solidFill>
              <a:srgbClr val="990099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62" name="Line 50">
            <a:extLst>
              <a:ext uri="{FF2B5EF4-FFF2-40B4-BE49-F238E27FC236}">
                <a16:creationId xmlns:a16="http://schemas.microsoft.com/office/drawing/2014/main" id="{EE87127B-504E-1D55-53A1-18A1E98C231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75088" y="2670175"/>
            <a:ext cx="0" cy="2246313"/>
          </a:xfrm>
          <a:prstGeom prst="line">
            <a:avLst/>
          </a:prstGeom>
          <a:noFill/>
          <a:ln w="57150">
            <a:solidFill>
              <a:srgbClr val="990099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63" name="Rectangle 51">
            <a:extLst>
              <a:ext uri="{FF2B5EF4-FFF2-40B4-BE49-F238E27FC236}">
                <a16:creationId xmlns:a16="http://schemas.microsoft.com/office/drawing/2014/main" id="{9250CBDD-D8B8-5A9D-C6B7-F5EFF5471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4150" y="2193925"/>
            <a:ext cx="2609850" cy="887413"/>
          </a:xfrm>
          <a:prstGeom prst="rect">
            <a:avLst/>
          </a:prstGeom>
          <a:solidFill>
            <a:schemeClr val="accent1"/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marL="241300" indent="-241300"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61975" indent="-241300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84238" indent="-241300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4913" indent="-241300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27175" indent="-241300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9843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4415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8987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3559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b="1"/>
              <a:t> c) Positive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b="1"/>
              <a:t>     Correlation.</a:t>
            </a:r>
            <a:endParaRPr lang="en-US" altLang="en-US" sz="2000" b="1"/>
          </a:p>
        </p:txBody>
      </p:sp>
      <p:sp>
        <p:nvSpPr>
          <p:cNvPr id="13364" name="AutoShape 52">
            <a:hlinkClick r:id="" action="ppaction://hlinkshowjump?jump=nextslide" highlightClick="1">
              <a:snd r:embed="rId4" name="laser.wav"/>
            </a:hlinkClick>
            <a:extLst>
              <a:ext uri="{FF2B5EF4-FFF2-40B4-BE49-F238E27FC236}">
                <a16:creationId xmlns:a16="http://schemas.microsoft.com/office/drawing/2014/main" id="{94BA255E-DF59-EDEA-7EA9-90CF6F224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7938" y="6562725"/>
            <a:ext cx="600075" cy="295275"/>
          </a:xfrm>
          <a:prstGeom prst="actionButtonForwardNex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3365" name="AutoShape 53">
            <a:hlinkClick r:id="" action="ppaction://hlinkshowjump?jump=previousslide" highlightClick="1">
              <a:snd r:embed="rId4" name="laser.wav"/>
            </a:hlinkClick>
            <a:extLst>
              <a:ext uri="{FF2B5EF4-FFF2-40B4-BE49-F238E27FC236}">
                <a16:creationId xmlns:a16="http://schemas.microsoft.com/office/drawing/2014/main" id="{5676937B-6886-7FCD-6A83-8CC8D40173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525" y="6562725"/>
            <a:ext cx="631825" cy="295275"/>
          </a:xfrm>
          <a:prstGeom prst="actionButtonBackPrevious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3366" name="AutoShape 54">
            <a:hlinkClick r:id="rId5" action="ppaction://hlinksldjump" highlightClick="1">
              <a:snd r:embed="rId4" name="laser.wav"/>
            </a:hlinkClick>
            <a:extLst>
              <a:ext uri="{FF2B5EF4-FFF2-40B4-BE49-F238E27FC236}">
                <a16:creationId xmlns:a16="http://schemas.microsoft.com/office/drawing/2014/main" id="{0EBE54B8-CD8F-57C8-F2E8-9B09AE9A0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6800" y="6489700"/>
            <a:ext cx="2116138" cy="368300"/>
          </a:xfrm>
          <a:prstGeom prst="actionButtonBlank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bg1"/>
                </a:solidFill>
              </a:rPr>
              <a:t>Questions</a:t>
            </a:r>
            <a:endParaRPr lang="en-US" altLang="en-US" b="1">
              <a:solidFill>
                <a:schemeClr val="bg1"/>
              </a:solidFill>
            </a:endParaRPr>
          </a:p>
        </p:txBody>
      </p:sp>
      <p:sp>
        <p:nvSpPr>
          <p:cNvPr id="13367" name="AutoShape 55">
            <a:hlinkClick r:id="rId6" action="ppaction://hlinksldjump" highlightClick="1">
              <a:snd r:embed="rId4" name="laser.wav"/>
            </a:hlinkClick>
            <a:extLst>
              <a:ext uri="{FF2B5EF4-FFF2-40B4-BE49-F238E27FC236}">
                <a16:creationId xmlns:a16="http://schemas.microsoft.com/office/drawing/2014/main" id="{BB2CE834-960A-B781-132B-792288D78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6213" y="6489700"/>
            <a:ext cx="1304925" cy="368300"/>
          </a:xfrm>
          <a:prstGeom prst="actionButtonBlank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bg1"/>
                </a:solidFill>
              </a:rPr>
              <a:t>Menu</a:t>
            </a:r>
            <a:endParaRPr lang="en-US" alt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push dir="r"/>
    <p:sndAc>
      <p:stSnd>
        <p:snd r:embed="rId2" name="push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TMP4">
            <a:extLst>
              <a:ext uri="{FF2B5EF4-FFF2-40B4-BE49-F238E27FC236}">
                <a16:creationId xmlns:a16="http://schemas.microsoft.com/office/drawing/2014/main" id="{D3E27D21-35A7-8C73-65AF-27437721C7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39" name="Line 3">
            <a:extLst>
              <a:ext uri="{FF2B5EF4-FFF2-40B4-BE49-F238E27FC236}">
                <a16:creationId xmlns:a16="http://schemas.microsoft.com/office/drawing/2014/main" id="{78C2EC57-552F-1FAA-A71E-CE2100F24E50}"/>
              </a:ext>
            </a:extLst>
          </p:cNvPr>
          <p:cNvSpPr>
            <a:spLocks noChangeShapeType="1"/>
          </p:cNvSpPr>
          <p:nvPr/>
        </p:nvSpPr>
        <p:spPr bwMode="auto">
          <a:xfrm>
            <a:off x="1787525" y="4916488"/>
            <a:ext cx="528478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30806D63-C6DB-50AA-33B8-4A5D8511D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4979988"/>
            <a:ext cx="492918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0    10  20  30  40   50   60  70   80  90  100</a:t>
            </a:r>
            <a:endParaRPr lang="en-US" altLang="en-US" sz="2000" b="1"/>
          </a:p>
        </p:txBody>
      </p:sp>
      <p:sp>
        <p:nvSpPr>
          <p:cNvPr id="14341" name="Line 5">
            <a:extLst>
              <a:ext uri="{FF2B5EF4-FFF2-40B4-BE49-F238E27FC236}">
                <a16:creationId xmlns:a16="http://schemas.microsoft.com/office/drawing/2014/main" id="{21317C2D-B986-FF52-0558-CB815D40442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87525" y="4916488"/>
            <a:ext cx="0" cy="63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2" name="Line 6">
            <a:extLst>
              <a:ext uri="{FF2B5EF4-FFF2-40B4-BE49-F238E27FC236}">
                <a16:creationId xmlns:a16="http://schemas.microsoft.com/office/drawing/2014/main" id="{812C27BA-4000-F7E5-4E0C-D7BF0EDF549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0438" y="4916488"/>
            <a:ext cx="0" cy="63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3" name="Line 7">
            <a:extLst>
              <a:ext uri="{FF2B5EF4-FFF2-40B4-BE49-F238E27FC236}">
                <a16:creationId xmlns:a16="http://schemas.microsoft.com/office/drawing/2014/main" id="{5F31DA86-ABB4-9FD7-C4B8-FB32E4EFDC2E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3350" y="4916488"/>
            <a:ext cx="0" cy="63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4" name="Line 8">
            <a:extLst>
              <a:ext uri="{FF2B5EF4-FFF2-40B4-BE49-F238E27FC236}">
                <a16:creationId xmlns:a16="http://schemas.microsoft.com/office/drawing/2014/main" id="{0D6EDF4E-864D-87A7-F6D3-EFA5905B1648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6263" y="4916488"/>
            <a:ext cx="0" cy="63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5" name="Line 9">
            <a:extLst>
              <a:ext uri="{FF2B5EF4-FFF2-40B4-BE49-F238E27FC236}">
                <a16:creationId xmlns:a16="http://schemas.microsoft.com/office/drawing/2014/main" id="{5982C93B-53D9-17B1-A364-3143233925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559175" y="4916488"/>
            <a:ext cx="0" cy="63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6" name="Line 10">
            <a:extLst>
              <a:ext uri="{FF2B5EF4-FFF2-40B4-BE49-F238E27FC236}">
                <a16:creationId xmlns:a16="http://schemas.microsoft.com/office/drawing/2014/main" id="{62A9FBA9-C55C-84C9-DE3E-FA42F731215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3838" y="4916488"/>
            <a:ext cx="0" cy="63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7" name="Line 11">
            <a:extLst>
              <a:ext uri="{FF2B5EF4-FFF2-40B4-BE49-F238E27FC236}">
                <a16:creationId xmlns:a16="http://schemas.microsoft.com/office/drawing/2014/main" id="{567FC2A4-4D2D-0D10-750B-325979B0805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6750" y="4916488"/>
            <a:ext cx="0" cy="63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8" name="Line 12">
            <a:extLst>
              <a:ext uri="{FF2B5EF4-FFF2-40B4-BE49-F238E27FC236}">
                <a16:creationId xmlns:a16="http://schemas.microsoft.com/office/drawing/2014/main" id="{079AD1BD-B5E4-74B2-38F2-AA4B9A03D9D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87913" y="4916488"/>
            <a:ext cx="0" cy="63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9" name="Line 13">
            <a:extLst>
              <a:ext uri="{FF2B5EF4-FFF2-40B4-BE49-F238E27FC236}">
                <a16:creationId xmlns:a16="http://schemas.microsoft.com/office/drawing/2014/main" id="{900A2378-3C2B-CEE2-0E24-CBCBA4A3618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4325" y="4916488"/>
            <a:ext cx="0" cy="63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0" name="Line 14">
            <a:extLst>
              <a:ext uri="{FF2B5EF4-FFF2-40B4-BE49-F238E27FC236}">
                <a16:creationId xmlns:a16="http://schemas.microsoft.com/office/drawing/2014/main" id="{C77F1F86-68EB-4C96-D901-0D3ED6717405}"/>
              </a:ext>
            </a:extLst>
          </p:cNvPr>
          <p:cNvSpPr>
            <a:spLocks noChangeShapeType="1"/>
          </p:cNvSpPr>
          <p:nvPr/>
        </p:nvSpPr>
        <p:spPr bwMode="auto">
          <a:xfrm>
            <a:off x="5837238" y="4916488"/>
            <a:ext cx="0" cy="63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1" name="Line 15">
            <a:extLst>
              <a:ext uri="{FF2B5EF4-FFF2-40B4-BE49-F238E27FC236}">
                <a16:creationId xmlns:a16="http://schemas.microsoft.com/office/drawing/2014/main" id="{FB22C96E-165B-3B1B-D434-3D6CE9C53952}"/>
              </a:ext>
            </a:extLst>
          </p:cNvPr>
          <p:cNvSpPr>
            <a:spLocks noChangeShapeType="1"/>
          </p:cNvSpPr>
          <p:nvPr/>
        </p:nvSpPr>
        <p:spPr bwMode="auto">
          <a:xfrm>
            <a:off x="6280150" y="4916488"/>
            <a:ext cx="0" cy="63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2" name="Rectangle 16">
            <a:extLst>
              <a:ext uri="{FF2B5EF4-FFF2-40B4-BE49-F238E27FC236}">
                <a16:creationId xmlns:a16="http://schemas.microsoft.com/office/drawing/2014/main" id="{0D902597-83A2-AAE7-44E8-5C1C401A7A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7725" y="4664075"/>
            <a:ext cx="1433513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500" b="1"/>
              <a:t>Maths %</a:t>
            </a:r>
            <a:endParaRPr lang="en-US" altLang="en-US" sz="2500" b="1"/>
          </a:p>
        </p:txBody>
      </p:sp>
      <p:sp>
        <p:nvSpPr>
          <p:cNvPr id="14353" name="Line 17">
            <a:extLst>
              <a:ext uri="{FF2B5EF4-FFF2-40B4-BE49-F238E27FC236}">
                <a16:creationId xmlns:a16="http://schemas.microsoft.com/office/drawing/2014/main" id="{0880229F-12CF-2352-ABE1-1CEAC53812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87525" y="866775"/>
            <a:ext cx="0" cy="40497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4" name="Line 18">
            <a:extLst>
              <a:ext uri="{FF2B5EF4-FFF2-40B4-BE49-F238E27FC236}">
                <a16:creationId xmlns:a16="http://schemas.microsoft.com/office/drawing/2014/main" id="{A6650931-83BF-5E0F-A90D-983543BFD02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92275" y="4916488"/>
            <a:ext cx="952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5" name="Line 19">
            <a:extLst>
              <a:ext uri="{FF2B5EF4-FFF2-40B4-BE49-F238E27FC236}">
                <a16:creationId xmlns:a16="http://schemas.microsoft.com/office/drawing/2014/main" id="{7A2E702F-5B40-AEDD-60DA-4741F1BE6FA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92275" y="4441825"/>
            <a:ext cx="952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6" name="Line 20">
            <a:extLst>
              <a:ext uri="{FF2B5EF4-FFF2-40B4-BE49-F238E27FC236}">
                <a16:creationId xmlns:a16="http://schemas.microsoft.com/office/drawing/2014/main" id="{6A4850F0-3CAF-A971-7781-9EC555E929B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92275" y="3998913"/>
            <a:ext cx="952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7" name="Line 21">
            <a:extLst>
              <a:ext uri="{FF2B5EF4-FFF2-40B4-BE49-F238E27FC236}">
                <a16:creationId xmlns:a16="http://schemas.microsoft.com/office/drawing/2014/main" id="{79F36981-D03E-A432-4EFD-0C7725A398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92275" y="3587750"/>
            <a:ext cx="952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8" name="Line 22">
            <a:extLst>
              <a:ext uri="{FF2B5EF4-FFF2-40B4-BE49-F238E27FC236}">
                <a16:creationId xmlns:a16="http://schemas.microsoft.com/office/drawing/2014/main" id="{BE47A766-F422-A2B1-BD62-2843E6B255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92275" y="3113088"/>
            <a:ext cx="952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9" name="Line 23">
            <a:extLst>
              <a:ext uri="{FF2B5EF4-FFF2-40B4-BE49-F238E27FC236}">
                <a16:creationId xmlns:a16="http://schemas.microsoft.com/office/drawing/2014/main" id="{F43FDE51-9BD3-4B79-98CC-2C0D3A2A82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92275" y="2670175"/>
            <a:ext cx="952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60" name="Line 24">
            <a:extLst>
              <a:ext uri="{FF2B5EF4-FFF2-40B4-BE49-F238E27FC236}">
                <a16:creationId xmlns:a16="http://schemas.microsoft.com/office/drawing/2014/main" id="{ED140DEA-BF31-B93D-90C2-CFE3A2C546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92275" y="2227263"/>
            <a:ext cx="952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61" name="Line 25">
            <a:extLst>
              <a:ext uri="{FF2B5EF4-FFF2-40B4-BE49-F238E27FC236}">
                <a16:creationId xmlns:a16="http://schemas.microsoft.com/office/drawing/2014/main" id="{7689F0E0-6BE6-F087-2297-D9157A7F42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92275" y="1751013"/>
            <a:ext cx="952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62" name="Line 26">
            <a:extLst>
              <a:ext uri="{FF2B5EF4-FFF2-40B4-BE49-F238E27FC236}">
                <a16:creationId xmlns:a16="http://schemas.microsoft.com/office/drawing/2014/main" id="{4B7F88D8-C677-C07A-ED53-861D0FC2ED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92275" y="1339850"/>
            <a:ext cx="952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63" name="Text Box 27">
            <a:extLst>
              <a:ext uri="{FF2B5EF4-FFF2-40B4-BE49-F238E27FC236}">
                <a16:creationId xmlns:a16="http://schemas.microsoft.com/office/drawing/2014/main" id="{D8096663-A915-3382-9DE2-A6BBAFE70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950" y="295275"/>
            <a:ext cx="2435225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500" b="1"/>
              <a:t>Days Absent</a:t>
            </a:r>
            <a:endParaRPr lang="en-US" altLang="en-US" sz="2500" b="1"/>
          </a:p>
        </p:txBody>
      </p:sp>
      <p:sp>
        <p:nvSpPr>
          <p:cNvPr id="14364" name="Text Box 28">
            <a:extLst>
              <a:ext uri="{FF2B5EF4-FFF2-40B4-BE49-F238E27FC236}">
                <a16:creationId xmlns:a16="http://schemas.microsoft.com/office/drawing/2014/main" id="{48970C97-2FA3-D06A-E586-46C084E98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9775" y="1593850"/>
            <a:ext cx="50641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4365" name="Text Box 29">
            <a:extLst>
              <a:ext uri="{FF2B5EF4-FFF2-40B4-BE49-F238E27FC236}">
                <a16:creationId xmlns:a16="http://schemas.microsoft.com/office/drawing/2014/main" id="{FF460E0B-445F-CCC2-2F34-725DEC6BC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8763" y="2479675"/>
            <a:ext cx="695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4366" name="Rectangle 30">
            <a:extLst>
              <a:ext uri="{FF2B5EF4-FFF2-40B4-BE49-F238E27FC236}">
                <a16:creationId xmlns:a16="http://schemas.microsoft.com/office/drawing/2014/main" id="{B120AF07-3729-9DF9-CF12-62F91EAC6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8425" y="2986088"/>
            <a:ext cx="26828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4367" name="Rectangle 31">
            <a:extLst>
              <a:ext uri="{FF2B5EF4-FFF2-40B4-BE49-F238E27FC236}">
                <a16:creationId xmlns:a16="http://schemas.microsoft.com/office/drawing/2014/main" id="{FF40AEF8-4B48-EEE6-9FC4-8EB8B47B7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8650" y="3246438"/>
            <a:ext cx="26828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4368" name="Rectangle 32">
            <a:extLst>
              <a:ext uri="{FF2B5EF4-FFF2-40B4-BE49-F238E27FC236}">
                <a16:creationId xmlns:a16="http://schemas.microsoft.com/office/drawing/2014/main" id="{69AB8418-4D47-2D8C-82C6-F7D3879B2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2479675"/>
            <a:ext cx="26987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4369" name="Rectangle 33">
            <a:extLst>
              <a:ext uri="{FF2B5EF4-FFF2-40B4-BE49-F238E27FC236}">
                <a16:creationId xmlns:a16="http://schemas.microsoft.com/office/drawing/2014/main" id="{4AE16ADD-210D-561A-C3DF-58052C2352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5575" y="3840163"/>
            <a:ext cx="26987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4370" name="Rectangle 34">
            <a:extLst>
              <a:ext uri="{FF2B5EF4-FFF2-40B4-BE49-F238E27FC236}">
                <a16:creationId xmlns:a16="http://schemas.microsoft.com/office/drawing/2014/main" id="{79375D88-295F-1CDE-4672-3F4D9DAA5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6263" y="2036763"/>
            <a:ext cx="26987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4371" name="Rectangle 35">
            <a:extLst>
              <a:ext uri="{FF2B5EF4-FFF2-40B4-BE49-F238E27FC236}">
                <a16:creationId xmlns:a16="http://schemas.microsoft.com/office/drawing/2014/main" id="{FDE2B0F1-23F7-43BB-2323-10E7611CD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2488" y="1182688"/>
            <a:ext cx="26987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4372" name="Rectangle 36">
            <a:extLst>
              <a:ext uri="{FF2B5EF4-FFF2-40B4-BE49-F238E27FC236}">
                <a16:creationId xmlns:a16="http://schemas.microsoft.com/office/drawing/2014/main" id="{B1A9D64B-83F0-641E-08DA-40A23AE19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7938" y="2511425"/>
            <a:ext cx="26828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4373" name="Rectangle 37">
            <a:extLst>
              <a:ext uri="{FF2B5EF4-FFF2-40B4-BE49-F238E27FC236}">
                <a16:creationId xmlns:a16="http://schemas.microsoft.com/office/drawing/2014/main" id="{5F5667D6-085A-5063-678B-E8F335E70C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0075" y="3871913"/>
            <a:ext cx="26828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4374" name="Rectangle 38">
            <a:extLst>
              <a:ext uri="{FF2B5EF4-FFF2-40B4-BE49-F238E27FC236}">
                <a16:creationId xmlns:a16="http://schemas.microsoft.com/office/drawing/2014/main" id="{E9036119-DD9D-3E79-B13D-850A7136C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1338" y="3840163"/>
            <a:ext cx="26828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4375" name="Rectangle 39">
            <a:extLst>
              <a:ext uri="{FF2B5EF4-FFF2-40B4-BE49-F238E27FC236}">
                <a16:creationId xmlns:a16="http://schemas.microsoft.com/office/drawing/2014/main" id="{6AF51C8C-0F53-54A2-BB07-35108F995C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1500" y="2670175"/>
            <a:ext cx="26987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x</a:t>
            </a:r>
            <a:endParaRPr lang="en-US" altLang="en-US" sz="2000" b="1"/>
          </a:p>
        </p:txBody>
      </p:sp>
      <p:sp>
        <p:nvSpPr>
          <p:cNvPr id="14376" name="Text Box 40">
            <a:extLst>
              <a:ext uri="{FF2B5EF4-FFF2-40B4-BE49-F238E27FC236}">
                <a16:creationId xmlns:a16="http://schemas.microsoft.com/office/drawing/2014/main" id="{5A74BB44-433B-E553-0404-46956C600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363" y="1150938"/>
            <a:ext cx="1014412" cy="397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40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35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30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25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20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15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10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5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0</a:t>
            </a:r>
            <a:endParaRPr lang="en-US" altLang="en-US" sz="2000" b="1"/>
          </a:p>
        </p:txBody>
      </p:sp>
      <p:sp>
        <p:nvSpPr>
          <p:cNvPr id="14377" name="Line 41">
            <a:extLst>
              <a:ext uri="{FF2B5EF4-FFF2-40B4-BE49-F238E27FC236}">
                <a16:creationId xmlns:a16="http://schemas.microsoft.com/office/drawing/2014/main" id="{AC00AAA1-7A01-1950-A239-D9142B56E1F9}"/>
              </a:ext>
            </a:extLst>
          </p:cNvPr>
          <p:cNvSpPr>
            <a:spLocks noChangeShapeType="1"/>
          </p:cNvSpPr>
          <p:nvPr/>
        </p:nvSpPr>
        <p:spPr bwMode="auto">
          <a:xfrm>
            <a:off x="2009775" y="1689100"/>
            <a:ext cx="3890963" cy="2784475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/>
          </a:p>
        </p:txBody>
      </p:sp>
      <p:sp>
        <p:nvSpPr>
          <p:cNvPr id="14378" name="Line 42">
            <a:extLst>
              <a:ext uri="{FF2B5EF4-FFF2-40B4-BE49-F238E27FC236}">
                <a16:creationId xmlns:a16="http://schemas.microsoft.com/office/drawing/2014/main" id="{4CB32F78-A417-3FD9-4076-70CC571A23B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59175" y="2795588"/>
            <a:ext cx="0" cy="2120900"/>
          </a:xfrm>
          <a:prstGeom prst="line">
            <a:avLst/>
          </a:prstGeom>
          <a:noFill/>
          <a:ln w="57150">
            <a:solidFill>
              <a:srgbClr val="3366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/>
          </a:p>
        </p:txBody>
      </p:sp>
      <p:sp>
        <p:nvSpPr>
          <p:cNvPr id="14379" name="Line 43">
            <a:extLst>
              <a:ext uri="{FF2B5EF4-FFF2-40B4-BE49-F238E27FC236}">
                <a16:creationId xmlns:a16="http://schemas.microsoft.com/office/drawing/2014/main" id="{793FDF89-6692-C45D-97E4-89B421A156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87525" y="2795588"/>
            <a:ext cx="1771650" cy="0"/>
          </a:xfrm>
          <a:prstGeom prst="line">
            <a:avLst/>
          </a:prstGeom>
          <a:noFill/>
          <a:ln w="57150">
            <a:solidFill>
              <a:srgbClr val="3366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/>
          </a:p>
        </p:txBody>
      </p:sp>
      <p:sp>
        <p:nvSpPr>
          <p:cNvPr id="14380" name="Line 44">
            <a:extLst>
              <a:ext uri="{FF2B5EF4-FFF2-40B4-BE49-F238E27FC236}">
                <a16:creationId xmlns:a16="http://schemas.microsoft.com/office/drawing/2014/main" id="{B4F50EC6-9652-30E1-C355-FBCE1250516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87525" y="3554413"/>
            <a:ext cx="2816225" cy="0"/>
          </a:xfrm>
          <a:prstGeom prst="line">
            <a:avLst/>
          </a:prstGeom>
          <a:noFill/>
          <a:ln w="57150">
            <a:solidFill>
              <a:srgbClr val="990099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/>
          </a:p>
        </p:txBody>
      </p:sp>
      <p:sp>
        <p:nvSpPr>
          <p:cNvPr id="14381" name="Line 45">
            <a:extLst>
              <a:ext uri="{FF2B5EF4-FFF2-40B4-BE49-F238E27FC236}">
                <a16:creationId xmlns:a16="http://schemas.microsoft.com/office/drawing/2014/main" id="{4BA1CF05-FDE0-1BC5-205F-DC619A6149A1}"/>
              </a:ext>
            </a:extLst>
          </p:cNvPr>
          <p:cNvSpPr>
            <a:spLocks noChangeShapeType="1"/>
          </p:cNvSpPr>
          <p:nvPr/>
        </p:nvSpPr>
        <p:spPr bwMode="auto">
          <a:xfrm>
            <a:off x="4603750" y="3554413"/>
            <a:ext cx="0" cy="1362075"/>
          </a:xfrm>
          <a:prstGeom prst="line">
            <a:avLst/>
          </a:prstGeom>
          <a:noFill/>
          <a:ln w="57150">
            <a:solidFill>
              <a:srgbClr val="990099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/>
          </a:p>
        </p:txBody>
      </p:sp>
      <p:sp>
        <p:nvSpPr>
          <p:cNvPr id="14382" name="Rectangle 46">
            <a:extLst>
              <a:ext uri="{FF2B5EF4-FFF2-40B4-BE49-F238E27FC236}">
                <a16:creationId xmlns:a16="http://schemas.microsoft.com/office/drawing/2014/main" id="{A6CFA64E-C41D-5CBB-5AA7-C050AF1BF1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0150" y="422275"/>
            <a:ext cx="2627313" cy="91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4383" name="Rectangle 47">
            <a:extLst>
              <a:ext uri="{FF2B5EF4-FFF2-40B4-BE49-F238E27FC236}">
                <a16:creationId xmlns:a16="http://schemas.microsoft.com/office/drawing/2014/main" id="{403C6F89-6EE7-2C88-7270-B1B64D324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4150" y="0"/>
            <a:ext cx="2609850" cy="885825"/>
          </a:xfrm>
          <a:prstGeom prst="rect">
            <a:avLst/>
          </a:prstGeom>
          <a:solidFill>
            <a:schemeClr val="accent1"/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marL="241300" indent="-241300"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61975" indent="-241300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84238" indent="-241300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4913" indent="-241300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27175" indent="-241300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9843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4415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8987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3559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LcParenR"/>
            </a:pPr>
            <a:r>
              <a:rPr lang="en-GB" altLang="en-US" sz="2000" b="1"/>
              <a:t> 40 % in Maths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b="1"/>
              <a:t>     24 days absent. </a:t>
            </a:r>
            <a:endParaRPr lang="en-US" altLang="en-US" sz="2000" b="1"/>
          </a:p>
        </p:txBody>
      </p:sp>
      <p:sp>
        <p:nvSpPr>
          <p:cNvPr id="14384" name="Rectangle 48">
            <a:extLst>
              <a:ext uri="{FF2B5EF4-FFF2-40B4-BE49-F238E27FC236}">
                <a16:creationId xmlns:a16="http://schemas.microsoft.com/office/drawing/2014/main" id="{B20A77F1-22F5-F9D1-B71D-C3524CF52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4150" y="1182688"/>
            <a:ext cx="2609850" cy="885825"/>
          </a:xfrm>
          <a:prstGeom prst="rect">
            <a:avLst/>
          </a:prstGeom>
          <a:solidFill>
            <a:schemeClr val="accent1"/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marL="241300" indent="-241300"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61975" indent="-241300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84238" indent="-241300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4913" indent="-241300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27175" indent="-241300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9843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4415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8987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3559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b="1"/>
              <a:t>b)  15 days absent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b="1"/>
              <a:t>     63 % in Maths.</a:t>
            </a:r>
            <a:endParaRPr lang="en-US" altLang="en-US" sz="2000" b="1"/>
          </a:p>
        </p:txBody>
      </p:sp>
      <p:sp>
        <p:nvSpPr>
          <p:cNvPr id="14385" name="Rectangle 49">
            <a:extLst>
              <a:ext uri="{FF2B5EF4-FFF2-40B4-BE49-F238E27FC236}">
                <a16:creationId xmlns:a16="http://schemas.microsoft.com/office/drawing/2014/main" id="{E12009CB-4167-4FEA-E09E-07916B1EBB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4150" y="2322513"/>
            <a:ext cx="2609850" cy="885825"/>
          </a:xfrm>
          <a:prstGeom prst="rect">
            <a:avLst/>
          </a:prstGeom>
          <a:solidFill>
            <a:schemeClr val="accent1"/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marL="241300" indent="-241300"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61975" indent="-241300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84238" indent="-241300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4913" indent="-241300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27175" indent="-241300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9843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4415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8987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355975" indent="-241300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b="1"/>
              <a:t> c)  Negative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b="1"/>
              <a:t>      Correlation. </a:t>
            </a:r>
            <a:endParaRPr lang="en-US" altLang="en-US" sz="2000" b="1"/>
          </a:p>
        </p:txBody>
      </p:sp>
      <p:sp>
        <p:nvSpPr>
          <p:cNvPr id="14386" name="AutoShape 50">
            <a:hlinkClick r:id="" action="ppaction://hlinkshowjump?jump=nextslide" highlightClick="1">
              <a:snd r:embed="rId4" name="laser.wav"/>
            </a:hlinkClick>
            <a:extLst>
              <a:ext uri="{FF2B5EF4-FFF2-40B4-BE49-F238E27FC236}">
                <a16:creationId xmlns:a16="http://schemas.microsoft.com/office/drawing/2014/main" id="{E5867C2F-B158-3027-C85C-3D56C2CAF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7938" y="6562725"/>
            <a:ext cx="600075" cy="295275"/>
          </a:xfrm>
          <a:prstGeom prst="actionButtonForwardNex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4387" name="AutoShape 51">
            <a:hlinkClick r:id="" action="ppaction://hlinkshowjump?jump=previousslide" highlightClick="1">
              <a:snd r:embed="rId4" name="laser.wav"/>
            </a:hlinkClick>
            <a:extLst>
              <a:ext uri="{FF2B5EF4-FFF2-40B4-BE49-F238E27FC236}">
                <a16:creationId xmlns:a16="http://schemas.microsoft.com/office/drawing/2014/main" id="{A7F61761-7E3A-7962-89A8-58ED48F0A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525" y="6562725"/>
            <a:ext cx="631825" cy="295275"/>
          </a:xfrm>
          <a:prstGeom prst="actionButtonBackPrevious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4388" name="AutoShape 52">
            <a:hlinkClick r:id="rId5" action="ppaction://hlinksldjump" highlightClick="1">
              <a:snd r:embed="rId4" name="laser.wav"/>
            </a:hlinkClick>
            <a:extLst>
              <a:ext uri="{FF2B5EF4-FFF2-40B4-BE49-F238E27FC236}">
                <a16:creationId xmlns:a16="http://schemas.microsoft.com/office/drawing/2014/main" id="{A0B4E8D9-8C70-AF8A-6BE3-013EF1E42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6800" y="6489700"/>
            <a:ext cx="2116138" cy="368300"/>
          </a:xfrm>
          <a:prstGeom prst="actionButtonBlank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bg1"/>
                </a:solidFill>
              </a:rPr>
              <a:t>Questions</a:t>
            </a:r>
            <a:endParaRPr lang="en-US" altLang="en-US" b="1">
              <a:solidFill>
                <a:schemeClr val="bg1"/>
              </a:solidFill>
            </a:endParaRPr>
          </a:p>
        </p:txBody>
      </p:sp>
      <p:sp>
        <p:nvSpPr>
          <p:cNvPr id="14389" name="AutoShape 53">
            <a:hlinkClick r:id="rId6" action="ppaction://hlinksldjump" highlightClick="1">
              <a:snd r:embed="rId4" name="laser.wav"/>
            </a:hlinkClick>
            <a:extLst>
              <a:ext uri="{FF2B5EF4-FFF2-40B4-BE49-F238E27FC236}">
                <a16:creationId xmlns:a16="http://schemas.microsoft.com/office/drawing/2014/main" id="{98B88789-3449-2F1F-A001-23CBCFBD18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6213" y="6489700"/>
            <a:ext cx="1304925" cy="368300"/>
          </a:xfrm>
          <a:prstGeom prst="actionButtonBlank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bg1"/>
                </a:solidFill>
              </a:rPr>
              <a:t>Menu</a:t>
            </a:r>
            <a:endParaRPr lang="en-US" alt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push dir="r"/>
    <p:sndAc>
      <p:stSnd>
        <p:snd r:embed="rId2" name="push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4">
            <a:hlinkClick r:id="" action="ppaction://hlinkshowjump?jump=previousslide" highlightClick="1">
              <a:snd r:embed="rId3" name="laser.wav"/>
            </a:hlinkClick>
            <a:extLst>
              <a:ext uri="{FF2B5EF4-FFF2-40B4-BE49-F238E27FC236}">
                <a16:creationId xmlns:a16="http://schemas.microsoft.com/office/drawing/2014/main" id="{42B25B83-D70E-A96B-6BDE-251C7258D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End of Scatter Graphs Presentation.</a:t>
            </a:r>
          </a:p>
          <a:p>
            <a:pPr algn="ctr" eaLnBrk="1" hangingPunct="1"/>
            <a:r>
              <a:rPr lang="en-GB" altLang="en-US" sz="4000"/>
              <a:t>Return to previous slide.</a:t>
            </a:r>
            <a:endParaRPr lang="en-US" altLang="en-US" sz="4000"/>
          </a:p>
        </p:txBody>
      </p:sp>
    </p:spTree>
  </p:cSld>
  <p:clrMapOvr>
    <a:masterClrMapping/>
  </p:clrMapOvr>
  <p:transition spd="med">
    <p:push dir="r"/>
    <p:sndAc>
      <p:stSnd>
        <p:snd r:embed="rId2" name="push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>
            <a:extLst>
              <a:ext uri="{FF2B5EF4-FFF2-40B4-BE49-F238E27FC236}">
                <a16:creationId xmlns:a16="http://schemas.microsoft.com/office/drawing/2014/main" id="{D8FC3556-C85C-5DDE-DE5C-8DFF0C63CCF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00038" y="833438"/>
            <a:ext cx="8416925" cy="29114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b="1" kern="10" spc="720"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Scatter Graphs.</a:t>
            </a:r>
          </a:p>
        </p:txBody>
      </p:sp>
      <p:sp>
        <p:nvSpPr>
          <p:cNvPr id="3075" name="AutoShape 3">
            <a:hlinkClick r:id="rId3" action="ppaction://hlinksldjump" highlightClick="1">
              <a:snd r:embed="rId4" name="laser.wav"/>
            </a:hlinkClick>
            <a:extLst>
              <a:ext uri="{FF2B5EF4-FFF2-40B4-BE49-F238E27FC236}">
                <a16:creationId xmlns:a16="http://schemas.microsoft.com/office/drawing/2014/main" id="{1C67426F-F41B-3499-DE10-FE6D57F20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6213" y="6489700"/>
            <a:ext cx="1304925" cy="368300"/>
          </a:xfrm>
          <a:prstGeom prst="actionButtonBlank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bg1"/>
                </a:solidFill>
              </a:rPr>
              <a:t>Menu</a:t>
            </a:r>
            <a:endParaRPr lang="en-US" alt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push dir="r"/>
    <p:sndAc>
      <p:stSnd>
        <p:snd r:embed="rId2" name="push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07A4CF16-09D3-9095-D935-9C42FDC5F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1055688"/>
            <a:ext cx="4303713" cy="469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>
            <a:extLst>
              <a:ext uri="{FF2B5EF4-FFF2-40B4-BE49-F238E27FC236}">
                <a16:creationId xmlns:a16="http://schemas.microsoft.com/office/drawing/2014/main" id="{48789ED9-2F95-06D1-527A-65AE502C2F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8725" y="2193925"/>
            <a:ext cx="1350963" cy="253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460" name="AutoShape 4">
            <a:extLst>
              <a:ext uri="{FF2B5EF4-FFF2-40B4-BE49-F238E27FC236}">
                <a16:creationId xmlns:a16="http://schemas.microsoft.com/office/drawing/2014/main" id="{D3ED61B9-65EF-F011-78F1-B2F2077AF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8500" y="201613"/>
            <a:ext cx="3163888" cy="2720975"/>
          </a:xfrm>
          <a:prstGeom prst="cloudCallout">
            <a:avLst>
              <a:gd name="adj1" fmla="val 70810"/>
              <a:gd name="adj2" fmla="val 27194"/>
            </a:avLst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>
                <a:solidFill>
                  <a:schemeClr val="bg1"/>
                </a:solidFill>
              </a:rPr>
              <a:t>I wonder if water plant leaves grow wider as they grow longer.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19461" name="Freeform 5">
            <a:extLst>
              <a:ext uri="{FF2B5EF4-FFF2-40B4-BE49-F238E27FC236}">
                <a16:creationId xmlns:a16="http://schemas.microsoft.com/office/drawing/2014/main" id="{6CCBFB32-DCAE-5602-A009-C2ED75D33EAF}"/>
              </a:ext>
            </a:extLst>
          </p:cNvPr>
          <p:cNvSpPr>
            <a:spLocks/>
          </p:cNvSpPr>
          <p:nvPr/>
        </p:nvSpPr>
        <p:spPr bwMode="auto">
          <a:xfrm>
            <a:off x="1692275" y="1625600"/>
            <a:ext cx="601663" cy="1455738"/>
          </a:xfrm>
          <a:custGeom>
            <a:avLst/>
            <a:gdLst>
              <a:gd name="T0" fmla="*/ 601663 w 539"/>
              <a:gd name="T1" fmla="*/ 1455738 h 1304"/>
              <a:gd name="T2" fmla="*/ 538036 w 539"/>
              <a:gd name="T3" fmla="*/ 1107433 h 1304"/>
              <a:gd name="T4" fmla="*/ 411899 w 539"/>
              <a:gd name="T5" fmla="*/ 759127 h 1304"/>
              <a:gd name="T6" fmla="*/ 253391 w 539"/>
              <a:gd name="T7" fmla="*/ 411938 h 1304"/>
              <a:gd name="T8" fmla="*/ 127253 w 539"/>
              <a:gd name="T9" fmla="*/ 222156 h 1304"/>
              <a:gd name="T10" fmla="*/ 0 w 539"/>
              <a:gd name="T11" fmla="*/ 0 h 130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39" h="1304">
                <a:moveTo>
                  <a:pt x="539" y="1304"/>
                </a:moveTo>
                <a:cubicBezTo>
                  <a:pt x="524" y="1200"/>
                  <a:pt x="510" y="1096"/>
                  <a:pt x="482" y="992"/>
                </a:cubicBezTo>
                <a:cubicBezTo>
                  <a:pt x="454" y="888"/>
                  <a:pt x="412" y="784"/>
                  <a:pt x="369" y="680"/>
                </a:cubicBezTo>
                <a:cubicBezTo>
                  <a:pt x="326" y="576"/>
                  <a:pt x="269" y="449"/>
                  <a:pt x="227" y="369"/>
                </a:cubicBezTo>
                <a:cubicBezTo>
                  <a:pt x="185" y="289"/>
                  <a:pt x="152" y="261"/>
                  <a:pt x="114" y="199"/>
                </a:cubicBezTo>
                <a:cubicBezTo>
                  <a:pt x="76" y="137"/>
                  <a:pt x="19" y="33"/>
                  <a:pt x="0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62" name="Freeform 6">
            <a:extLst>
              <a:ext uri="{FF2B5EF4-FFF2-40B4-BE49-F238E27FC236}">
                <a16:creationId xmlns:a16="http://schemas.microsoft.com/office/drawing/2014/main" id="{D35B0872-7DC5-6391-D34F-3EEDA0B684F0}"/>
              </a:ext>
            </a:extLst>
          </p:cNvPr>
          <p:cNvSpPr>
            <a:spLocks/>
          </p:cNvSpPr>
          <p:nvPr/>
        </p:nvSpPr>
        <p:spPr bwMode="auto">
          <a:xfrm>
            <a:off x="2673350" y="1150938"/>
            <a:ext cx="442913" cy="1803400"/>
          </a:xfrm>
          <a:custGeom>
            <a:avLst/>
            <a:gdLst>
              <a:gd name="T0" fmla="*/ 0 w 397"/>
              <a:gd name="T1" fmla="*/ 1803400 h 1616"/>
              <a:gd name="T2" fmla="*/ 31238 w 397"/>
              <a:gd name="T3" fmla="*/ 1423972 h 1616"/>
              <a:gd name="T4" fmla="*/ 94830 w 397"/>
              <a:gd name="T5" fmla="*/ 1043428 h 1616"/>
              <a:gd name="T6" fmla="*/ 189660 w 397"/>
              <a:gd name="T7" fmla="*/ 696362 h 1616"/>
              <a:gd name="T8" fmla="*/ 253253 w 397"/>
              <a:gd name="T9" fmla="*/ 410675 h 1616"/>
              <a:gd name="T10" fmla="*/ 348083 w 397"/>
              <a:gd name="T11" fmla="*/ 158467 h 1616"/>
              <a:gd name="T12" fmla="*/ 442913 w 397"/>
              <a:gd name="T13" fmla="*/ 0 h 161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97" h="1616">
                <a:moveTo>
                  <a:pt x="0" y="1616"/>
                </a:moveTo>
                <a:cubicBezTo>
                  <a:pt x="7" y="1502"/>
                  <a:pt x="14" y="1389"/>
                  <a:pt x="28" y="1276"/>
                </a:cubicBezTo>
                <a:cubicBezTo>
                  <a:pt x="42" y="1163"/>
                  <a:pt x="61" y="1044"/>
                  <a:pt x="85" y="935"/>
                </a:cubicBezTo>
                <a:cubicBezTo>
                  <a:pt x="109" y="826"/>
                  <a:pt x="146" y="719"/>
                  <a:pt x="170" y="624"/>
                </a:cubicBezTo>
                <a:cubicBezTo>
                  <a:pt x="194" y="529"/>
                  <a:pt x="203" y="448"/>
                  <a:pt x="227" y="368"/>
                </a:cubicBezTo>
                <a:cubicBezTo>
                  <a:pt x="251" y="288"/>
                  <a:pt x="284" y="203"/>
                  <a:pt x="312" y="142"/>
                </a:cubicBezTo>
                <a:cubicBezTo>
                  <a:pt x="340" y="81"/>
                  <a:pt x="383" y="24"/>
                  <a:pt x="397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63" name="Freeform 7">
            <a:extLst>
              <a:ext uri="{FF2B5EF4-FFF2-40B4-BE49-F238E27FC236}">
                <a16:creationId xmlns:a16="http://schemas.microsoft.com/office/drawing/2014/main" id="{0E0DEB97-C88C-9852-15D9-B5440667D9BB}"/>
              </a:ext>
            </a:extLst>
          </p:cNvPr>
          <p:cNvSpPr>
            <a:spLocks/>
          </p:cNvSpPr>
          <p:nvPr/>
        </p:nvSpPr>
        <p:spPr bwMode="auto">
          <a:xfrm>
            <a:off x="1501775" y="3419475"/>
            <a:ext cx="696913" cy="515938"/>
          </a:xfrm>
          <a:custGeom>
            <a:avLst/>
            <a:gdLst>
              <a:gd name="T0" fmla="*/ 696913 w 624"/>
              <a:gd name="T1" fmla="*/ 515938 h 463"/>
              <a:gd name="T2" fmla="*/ 601981 w 624"/>
              <a:gd name="T3" fmla="*/ 357702 h 463"/>
              <a:gd name="T4" fmla="*/ 412117 w 624"/>
              <a:gd name="T5" fmla="*/ 199466 h 463"/>
              <a:gd name="T6" fmla="*/ 253524 w 624"/>
              <a:gd name="T7" fmla="*/ 73546 h 463"/>
              <a:gd name="T8" fmla="*/ 158592 w 624"/>
              <a:gd name="T9" fmla="*/ 10029 h 463"/>
              <a:gd name="T10" fmla="*/ 0 w 624"/>
              <a:gd name="T11" fmla="*/ 10029 h 46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24" h="463">
                <a:moveTo>
                  <a:pt x="624" y="463"/>
                </a:moveTo>
                <a:cubicBezTo>
                  <a:pt x="602" y="415"/>
                  <a:pt x="581" y="368"/>
                  <a:pt x="539" y="321"/>
                </a:cubicBezTo>
                <a:cubicBezTo>
                  <a:pt x="497" y="274"/>
                  <a:pt x="421" y="221"/>
                  <a:pt x="369" y="179"/>
                </a:cubicBezTo>
                <a:cubicBezTo>
                  <a:pt x="317" y="137"/>
                  <a:pt x="265" y="94"/>
                  <a:pt x="227" y="66"/>
                </a:cubicBezTo>
                <a:cubicBezTo>
                  <a:pt x="189" y="38"/>
                  <a:pt x="180" y="18"/>
                  <a:pt x="142" y="9"/>
                </a:cubicBezTo>
                <a:cubicBezTo>
                  <a:pt x="104" y="0"/>
                  <a:pt x="24" y="9"/>
                  <a:pt x="0" y="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64" name="Freeform 8">
            <a:extLst>
              <a:ext uri="{FF2B5EF4-FFF2-40B4-BE49-F238E27FC236}">
                <a16:creationId xmlns:a16="http://schemas.microsoft.com/office/drawing/2014/main" id="{EAB14AA0-639A-5E66-F449-15AF75CE094F}"/>
              </a:ext>
            </a:extLst>
          </p:cNvPr>
          <p:cNvSpPr>
            <a:spLocks/>
          </p:cNvSpPr>
          <p:nvPr/>
        </p:nvSpPr>
        <p:spPr bwMode="auto">
          <a:xfrm>
            <a:off x="2957513" y="2765425"/>
            <a:ext cx="133350" cy="947738"/>
          </a:xfrm>
          <a:custGeom>
            <a:avLst/>
            <a:gdLst>
              <a:gd name="T0" fmla="*/ 0 w 119"/>
              <a:gd name="T1" fmla="*/ 947738 h 850"/>
              <a:gd name="T2" fmla="*/ 95250 w 119"/>
              <a:gd name="T3" fmla="*/ 758190 h 850"/>
              <a:gd name="T4" fmla="*/ 127747 w 119"/>
              <a:gd name="T5" fmla="*/ 537423 h 850"/>
              <a:gd name="T6" fmla="*/ 127747 w 119"/>
              <a:gd name="T7" fmla="*/ 284321 h 850"/>
              <a:gd name="T8" fmla="*/ 127747 w 119"/>
              <a:gd name="T9" fmla="*/ 94774 h 850"/>
              <a:gd name="T10" fmla="*/ 95250 w 119"/>
              <a:gd name="T11" fmla="*/ 0 h 85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19" h="850">
                <a:moveTo>
                  <a:pt x="0" y="850"/>
                </a:moveTo>
                <a:cubicBezTo>
                  <a:pt x="33" y="795"/>
                  <a:pt x="66" y="741"/>
                  <a:pt x="85" y="680"/>
                </a:cubicBezTo>
                <a:cubicBezTo>
                  <a:pt x="104" y="619"/>
                  <a:pt x="109" y="553"/>
                  <a:pt x="114" y="482"/>
                </a:cubicBezTo>
                <a:cubicBezTo>
                  <a:pt x="119" y="411"/>
                  <a:pt x="114" y="321"/>
                  <a:pt x="114" y="255"/>
                </a:cubicBezTo>
                <a:cubicBezTo>
                  <a:pt x="114" y="189"/>
                  <a:pt x="119" y="127"/>
                  <a:pt x="114" y="85"/>
                </a:cubicBezTo>
                <a:cubicBezTo>
                  <a:pt x="109" y="43"/>
                  <a:pt x="90" y="14"/>
                  <a:pt x="85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65" name="Freeform 9">
            <a:extLst>
              <a:ext uri="{FF2B5EF4-FFF2-40B4-BE49-F238E27FC236}">
                <a16:creationId xmlns:a16="http://schemas.microsoft.com/office/drawing/2014/main" id="{40EF94DB-41B3-9AF2-5D9A-1856ADCA0511}"/>
              </a:ext>
            </a:extLst>
          </p:cNvPr>
          <p:cNvSpPr>
            <a:spLocks/>
          </p:cNvSpPr>
          <p:nvPr/>
        </p:nvSpPr>
        <p:spPr bwMode="auto">
          <a:xfrm>
            <a:off x="3622675" y="1593850"/>
            <a:ext cx="601663" cy="1644650"/>
          </a:xfrm>
          <a:custGeom>
            <a:avLst/>
            <a:gdLst>
              <a:gd name="T0" fmla="*/ 0 w 538"/>
              <a:gd name="T1" fmla="*/ 1644650 h 1474"/>
              <a:gd name="T2" fmla="*/ 126372 w 538"/>
              <a:gd name="T3" fmla="*/ 1454969 h 1474"/>
              <a:gd name="T4" fmla="*/ 252743 w 538"/>
              <a:gd name="T5" fmla="*/ 1170446 h 1474"/>
              <a:gd name="T6" fmla="*/ 380233 w 538"/>
              <a:gd name="T7" fmla="*/ 885924 h 1474"/>
              <a:gd name="T8" fmla="*/ 506605 w 538"/>
              <a:gd name="T9" fmla="*/ 569044 h 1474"/>
              <a:gd name="T10" fmla="*/ 570350 w 538"/>
              <a:gd name="T11" fmla="*/ 284522 h 1474"/>
              <a:gd name="T12" fmla="*/ 601663 w 538"/>
              <a:gd name="T13" fmla="*/ 0 h 147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38" h="1474">
                <a:moveTo>
                  <a:pt x="0" y="1474"/>
                </a:moveTo>
                <a:cubicBezTo>
                  <a:pt x="37" y="1424"/>
                  <a:pt x="75" y="1375"/>
                  <a:pt x="113" y="1304"/>
                </a:cubicBezTo>
                <a:cubicBezTo>
                  <a:pt x="151" y="1233"/>
                  <a:pt x="188" y="1134"/>
                  <a:pt x="226" y="1049"/>
                </a:cubicBezTo>
                <a:cubicBezTo>
                  <a:pt x="264" y="964"/>
                  <a:pt x="302" y="884"/>
                  <a:pt x="340" y="794"/>
                </a:cubicBezTo>
                <a:cubicBezTo>
                  <a:pt x="378" y="704"/>
                  <a:pt x="425" y="600"/>
                  <a:pt x="453" y="510"/>
                </a:cubicBezTo>
                <a:cubicBezTo>
                  <a:pt x="481" y="420"/>
                  <a:pt x="496" y="340"/>
                  <a:pt x="510" y="255"/>
                </a:cubicBezTo>
                <a:cubicBezTo>
                  <a:pt x="524" y="170"/>
                  <a:pt x="533" y="42"/>
                  <a:pt x="538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66" name="Freeform 10">
            <a:extLst>
              <a:ext uri="{FF2B5EF4-FFF2-40B4-BE49-F238E27FC236}">
                <a16:creationId xmlns:a16="http://schemas.microsoft.com/office/drawing/2014/main" id="{2E1EACA5-B3CB-BBE0-BD68-E731609C6DD2}"/>
              </a:ext>
            </a:extLst>
          </p:cNvPr>
          <p:cNvSpPr>
            <a:spLocks/>
          </p:cNvSpPr>
          <p:nvPr/>
        </p:nvSpPr>
        <p:spPr bwMode="auto">
          <a:xfrm>
            <a:off x="3590925" y="3397250"/>
            <a:ext cx="1044575" cy="506413"/>
          </a:xfrm>
          <a:custGeom>
            <a:avLst/>
            <a:gdLst>
              <a:gd name="T0" fmla="*/ 0 w 936"/>
              <a:gd name="T1" fmla="*/ 506413 h 453"/>
              <a:gd name="T2" fmla="*/ 189720 w 936"/>
              <a:gd name="T3" fmla="*/ 347670 h 453"/>
              <a:gd name="T4" fmla="*/ 379440 w 936"/>
              <a:gd name="T5" fmla="*/ 252648 h 453"/>
              <a:gd name="T6" fmla="*/ 696383 w 936"/>
              <a:gd name="T7" fmla="*/ 95022 h 453"/>
              <a:gd name="T8" fmla="*/ 886103 w 936"/>
              <a:gd name="T9" fmla="*/ 31301 h 453"/>
              <a:gd name="T10" fmla="*/ 1044575 w 936"/>
              <a:gd name="T11" fmla="*/ 0 h 4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936" h="453">
                <a:moveTo>
                  <a:pt x="0" y="453"/>
                </a:moveTo>
                <a:cubicBezTo>
                  <a:pt x="56" y="401"/>
                  <a:pt x="113" y="349"/>
                  <a:pt x="170" y="311"/>
                </a:cubicBezTo>
                <a:cubicBezTo>
                  <a:pt x="227" y="273"/>
                  <a:pt x="264" y="264"/>
                  <a:pt x="340" y="226"/>
                </a:cubicBezTo>
                <a:cubicBezTo>
                  <a:pt x="416" y="188"/>
                  <a:pt x="548" y="118"/>
                  <a:pt x="624" y="85"/>
                </a:cubicBezTo>
                <a:cubicBezTo>
                  <a:pt x="700" y="52"/>
                  <a:pt x="742" y="42"/>
                  <a:pt x="794" y="28"/>
                </a:cubicBezTo>
                <a:cubicBezTo>
                  <a:pt x="846" y="14"/>
                  <a:pt x="912" y="5"/>
                  <a:pt x="936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67" name="Freeform 11">
            <a:extLst>
              <a:ext uri="{FF2B5EF4-FFF2-40B4-BE49-F238E27FC236}">
                <a16:creationId xmlns:a16="http://schemas.microsoft.com/office/drawing/2014/main" id="{A88E5574-C0A2-36F4-22B6-F821C11E89F4}"/>
              </a:ext>
            </a:extLst>
          </p:cNvPr>
          <p:cNvSpPr>
            <a:spLocks/>
          </p:cNvSpPr>
          <p:nvPr/>
        </p:nvSpPr>
        <p:spPr bwMode="auto">
          <a:xfrm>
            <a:off x="2325688" y="1993900"/>
            <a:ext cx="1011237" cy="106363"/>
          </a:xfrm>
          <a:custGeom>
            <a:avLst/>
            <a:gdLst>
              <a:gd name="T0" fmla="*/ 0 w 907"/>
              <a:gd name="T1" fmla="*/ 74680 h 94"/>
              <a:gd name="T2" fmla="*/ 316639 w 907"/>
              <a:gd name="T3" fmla="*/ 10184 h 94"/>
              <a:gd name="T4" fmla="*/ 600945 w 907"/>
              <a:gd name="T5" fmla="*/ 10184 h 94"/>
              <a:gd name="T6" fmla="*/ 790482 w 907"/>
              <a:gd name="T7" fmla="*/ 42998 h 94"/>
              <a:gd name="T8" fmla="*/ 1011237 w 907"/>
              <a:gd name="T9" fmla="*/ 106363 h 9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07" h="94">
                <a:moveTo>
                  <a:pt x="0" y="66"/>
                </a:moveTo>
                <a:cubicBezTo>
                  <a:pt x="97" y="42"/>
                  <a:pt x="194" y="18"/>
                  <a:pt x="284" y="9"/>
                </a:cubicBezTo>
                <a:cubicBezTo>
                  <a:pt x="374" y="0"/>
                  <a:pt x="468" y="4"/>
                  <a:pt x="539" y="9"/>
                </a:cubicBezTo>
                <a:cubicBezTo>
                  <a:pt x="610" y="14"/>
                  <a:pt x="648" y="24"/>
                  <a:pt x="709" y="38"/>
                </a:cubicBezTo>
                <a:cubicBezTo>
                  <a:pt x="770" y="52"/>
                  <a:pt x="874" y="85"/>
                  <a:pt x="907" y="94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68" name="Freeform 12">
            <a:extLst>
              <a:ext uri="{FF2B5EF4-FFF2-40B4-BE49-F238E27FC236}">
                <a16:creationId xmlns:a16="http://schemas.microsoft.com/office/drawing/2014/main" id="{239BE4ED-F552-ECF2-B76B-060891037E4B}"/>
              </a:ext>
            </a:extLst>
          </p:cNvPr>
          <p:cNvSpPr>
            <a:spLocks/>
          </p:cNvSpPr>
          <p:nvPr/>
        </p:nvSpPr>
        <p:spPr bwMode="auto">
          <a:xfrm>
            <a:off x="1660525" y="2157413"/>
            <a:ext cx="728663" cy="322262"/>
          </a:xfrm>
          <a:custGeom>
            <a:avLst/>
            <a:gdLst>
              <a:gd name="T0" fmla="*/ 0 w 652"/>
              <a:gd name="T1" fmla="*/ 322262 h 289"/>
              <a:gd name="T2" fmla="*/ 126287 w 652"/>
              <a:gd name="T3" fmla="*/ 226364 h 289"/>
              <a:gd name="T4" fmla="*/ 253691 w 652"/>
              <a:gd name="T5" fmla="*/ 100358 h 289"/>
              <a:gd name="T6" fmla="*/ 443680 w 652"/>
              <a:gd name="T7" fmla="*/ 36798 h 289"/>
              <a:gd name="T8" fmla="*/ 601259 w 652"/>
              <a:gd name="T9" fmla="*/ 5575 h 289"/>
              <a:gd name="T10" fmla="*/ 728663 w 652"/>
              <a:gd name="T11" fmla="*/ 5575 h 28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52" h="289">
                <a:moveTo>
                  <a:pt x="0" y="289"/>
                </a:moveTo>
                <a:cubicBezTo>
                  <a:pt x="37" y="262"/>
                  <a:pt x="75" y="236"/>
                  <a:pt x="113" y="203"/>
                </a:cubicBezTo>
                <a:cubicBezTo>
                  <a:pt x="151" y="170"/>
                  <a:pt x="180" y="118"/>
                  <a:pt x="227" y="90"/>
                </a:cubicBezTo>
                <a:cubicBezTo>
                  <a:pt x="274" y="62"/>
                  <a:pt x="345" y="47"/>
                  <a:pt x="397" y="33"/>
                </a:cubicBezTo>
                <a:cubicBezTo>
                  <a:pt x="449" y="19"/>
                  <a:pt x="496" y="10"/>
                  <a:pt x="538" y="5"/>
                </a:cubicBezTo>
                <a:cubicBezTo>
                  <a:pt x="580" y="0"/>
                  <a:pt x="633" y="5"/>
                  <a:pt x="652" y="5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69" name="Freeform 13">
            <a:extLst>
              <a:ext uri="{FF2B5EF4-FFF2-40B4-BE49-F238E27FC236}">
                <a16:creationId xmlns:a16="http://schemas.microsoft.com/office/drawing/2014/main" id="{804F6695-4A91-7B5E-FBFB-9283C95C5649}"/>
              </a:ext>
            </a:extLst>
          </p:cNvPr>
          <p:cNvSpPr>
            <a:spLocks/>
          </p:cNvSpPr>
          <p:nvPr/>
        </p:nvSpPr>
        <p:spPr bwMode="auto">
          <a:xfrm>
            <a:off x="1597025" y="3429000"/>
            <a:ext cx="696913" cy="474663"/>
          </a:xfrm>
          <a:custGeom>
            <a:avLst/>
            <a:gdLst>
              <a:gd name="T0" fmla="*/ 0 w 624"/>
              <a:gd name="T1" fmla="*/ 474663 h 425"/>
              <a:gd name="T2" fmla="*/ 63660 w 624"/>
              <a:gd name="T3" fmla="*/ 348458 h 425"/>
              <a:gd name="T4" fmla="*/ 189864 w 624"/>
              <a:gd name="T5" fmla="*/ 221137 h 425"/>
              <a:gd name="T6" fmla="*/ 379728 w 624"/>
              <a:gd name="T7" fmla="*/ 126205 h 425"/>
              <a:gd name="T8" fmla="*/ 538321 w 624"/>
              <a:gd name="T9" fmla="*/ 63661 h 425"/>
              <a:gd name="T10" fmla="*/ 696913 w 624"/>
              <a:gd name="T11" fmla="*/ 0 h 42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24" h="425">
                <a:moveTo>
                  <a:pt x="0" y="425"/>
                </a:moveTo>
                <a:cubicBezTo>
                  <a:pt x="14" y="387"/>
                  <a:pt x="29" y="350"/>
                  <a:pt x="57" y="312"/>
                </a:cubicBezTo>
                <a:cubicBezTo>
                  <a:pt x="85" y="274"/>
                  <a:pt x="123" y="231"/>
                  <a:pt x="170" y="198"/>
                </a:cubicBezTo>
                <a:cubicBezTo>
                  <a:pt x="217" y="165"/>
                  <a:pt x="288" y="136"/>
                  <a:pt x="340" y="113"/>
                </a:cubicBezTo>
                <a:cubicBezTo>
                  <a:pt x="392" y="90"/>
                  <a:pt x="435" y="76"/>
                  <a:pt x="482" y="57"/>
                </a:cubicBezTo>
                <a:cubicBezTo>
                  <a:pt x="529" y="38"/>
                  <a:pt x="600" y="9"/>
                  <a:pt x="624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70" name="Freeform 14">
            <a:extLst>
              <a:ext uri="{FF2B5EF4-FFF2-40B4-BE49-F238E27FC236}">
                <a16:creationId xmlns:a16="http://schemas.microsoft.com/office/drawing/2014/main" id="{CEC14E06-C78C-7C32-2069-C80F5982D042}"/>
              </a:ext>
            </a:extLst>
          </p:cNvPr>
          <p:cNvSpPr>
            <a:spLocks/>
          </p:cNvSpPr>
          <p:nvPr/>
        </p:nvSpPr>
        <p:spPr bwMode="auto">
          <a:xfrm>
            <a:off x="2768600" y="3208338"/>
            <a:ext cx="506413" cy="95250"/>
          </a:xfrm>
          <a:custGeom>
            <a:avLst/>
            <a:gdLst>
              <a:gd name="T0" fmla="*/ 0 w 425"/>
              <a:gd name="T1" fmla="*/ 95250 h 90"/>
              <a:gd name="T2" fmla="*/ 202565 w 425"/>
              <a:gd name="T3" fmla="*/ 34925 h 90"/>
              <a:gd name="T4" fmla="*/ 371767 w 425"/>
              <a:gd name="T5" fmla="*/ 5292 h 90"/>
              <a:gd name="T6" fmla="*/ 506413 w 425"/>
              <a:gd name="T7" fmla="*/ 5292 h 9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25" h="90">
                <a:moveTo>
                  <a:pt x="0" y="90"/>
                </a:moveTo>
                <a:cubicBezTo>
                  <a:pt x="59" y="68"/>
                  <a:pt x="118" y="47"/>
                  <a:pt x="170" y="33"/>
                </a:cubicBezTo>
                <a:cubicBezTo>
                  <a:pt x="222" y="19"/>
                  <a:pt x="270" y="10"/>
                  <a:pt x="312" y="5"/>
                </a:cubicBezTo>
                <a:cubicBezTo>
                  <a:pt x="354" y="0"/>
                  <a:pt x="397" y="5"/>
                  <a:pt x="425" y="5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71" name="Freeform 15">
            <a:extLst>
              <a:ext uri="{FF2B5EF4-FFF2-40B4-BE49-F238E27FC236}">
                <a16:creationId xmlns:a16="http://schemas.microsoft.com/office/drawing/2014/main" id="{884DDE08-A758-AB65-B5E8-0444B0F1DBCD}"/>
              </a:ext>
            </a:extLst>
          </p:cNvPr>
          <p:cNvSpPr>
            <a:spLocks/>
          </p:cNvSpPr>
          <p:nvPr/>
        </p:nvSpPr>
        <p:spPr bwMode="auto">
          <a:xfrm>
            <a:off x="3559175" y="2322513"/>
            <a:ext cx="854075" cy="284162"/>
          </a:xfrm>
          <a:custGeom>
            <a:avLst/>
            <a:gdLst>
              <a:gd name="T0" fmla="*/ 0 w 765"/>
              <a:gd name="T1" fmla="*/ 0 h 255"/>
              <a:gd name="T2" fmla="*/ 221055 w 765"/>
              <a:gd name="T3" fmla="*/ 31202 h 255"/>
              <a:gd name="T4" fmla="*/ 379589 w 765"/>
              <a:gd name="T5" fmla="*/ 62404 h 255"/>
              <a:gd name="T6" fmla="*/ 538123 w 765"/>
              <a:gd name="T7" fmla="*/ 125923 h 255"/>
              <a:gd name="T8" fmla="*/ 696657 w 765"/>
              <a:gd name="T9" fmla="*/ 189441 h 255"/>
              <a:gd name="T10" fmla="*/ 854075 w 765"/>
              <a:gd name="T11" fmla="*/ 284162 h 25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765" h="255">
                <a:moveTo>
                  <a:pt x="0" y="0"/>
                </a:moveTo>
                <a:cubicBezTo>
                  <a:pt x="70" y="9"/>
                  <a:pt x="141" y="19"/>
                  <a:pt x="198" y="28"/>
                </a:cubicBezTo>
                <a:cubicBezTo>
                  <a:pt x="255" y="37"/>
                  <a:pt x="293" y="42"/>
                  <a:pt x="340" y="56"/>
                </a:cubicBezTo>
                <a:cubicBezTo>
                  <a:pt x="387" y="70"/>
                  <a:pt x="435" y="94"/>
                  <a:pt x="482" y="113"/>
                </a:cubicBezTo>
                <a:cubicBezTo>
                  <a:pt x="529" y="132"/>
                  <a:pt x="577" y="146"/>
                  <a:pt x="624" y="170"/>
                </a:cubicBezTo>
                <a:cubicBezTo>
                  <a:pt x="671" y="194"/>
                  <a:pt x="741" y="241"/>
                  <a:pt x="765" y="255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72" name="Freeform 16">
            <a:extLst>
              <a:ext uri="{FF2B5EF4-FFF2-40B4-BE49-F238E27FC236}">
                <a16:creationId xmlns:a16="http://schemas.microsoft.com/office/drawing/2014/main" id="{48923F0F-FC8F-336C-ACEB-A6A6BFB6FEE1}"/>
              </a:ext>
            </a:extLst>
          </p:cNvPr>
          <p:cNvSpPr>
            <a:spLocks/>
          </p:cNvSpPr>
          <p:nvPr/>
        </p:nvSpPr>
        <p:spPr bwMode="auto">
          <a:xfrm>
            <a:off x="3749675" y="3460750"/>
            <a:ext cx="506413" cy="442913"/>
          </a:xfrm>
          <a:custGeom>
            <a:avLst/>
            <a:gdLst>
              <a:gd name="T0" fmla="*/ 0 w 454"/>
              <a:gd name="T1" fmla="*/ 0 h 397"/>
              <a:gd name="T2" fmla="*/ 126046 w 454"/>
              <a:gd name="T3" fmla="*/ 32354 h 397"/>
              <a:gd name="T4" fmla="*/ 220859 w 454"/>
              <a:gd name="T5" fmla="*/ 127184 h 397"/>
              <a:gd name="T6" fmla="*/ 348020 w 454"/>
              <a:gd name="T7" fmla="*/ 253253 h 397"/>
              <a:gd name="T8" fmla="*/ 442833 w 454"/>
              <a:gd name="T9" fmla="*/ 348083 h 397"/>
              <a:gd name="T10" fmla="*/ 506413 w 454"/>
              <a:gd name="T11" fmla="*/ 442913 h 39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54" h="397">
                <a:moveTo>
                  <a:pt x="0" y="0"/>
                </a:moveTo>
                <a:cubicBezTo>
                  <a:pt x="40" y="5"/>
                  <a:pt x="80" y="10"/>
                  <a:pt x="113" y="29"/>
                </a:cubicBezTo>
                <a:cubicBezTo>
                  <a:pt x="146" y="48"/>
                  <a:pt x="165" y="81"/>
                  <a:pt x="198" y="114"/>
                </a:cubicBezTo>
                <a:cubicBezTo>
                  <a:pt x="231" y="147"/>
                  <a:pt x="279" y="194"/>
                  <a:pt x="312" y="227"/>
                </a:cubicBezTo>
                <a:cubicBezTo>
                  <a:pt x="345" y="260"/>
                  <a:pt x="373" y="284"/>
                  <a:pt x="397" y="312"/>
                </a:cubicBezTo>
                <a:cubicBezTo>
                  <a:pt x="421" y="340"/>
                  <a:pt x="445" y="383"/>
                  <a:pt x="454" y="39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73" name="AutoShape 17">
            <a:extLst>
              <a:ext uri="{FF2B5EF4-FFF2-40B4-BE49-F238E27FC236}">
                <a16:creationId xmlns:a16="http://schemas.microsoft.com/office/drawing/2014/main" id="{853D17A9-403F-FC3D-FB78-7BE29817DD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0" y="233363"/>
            <a:ext cx="3733800" cy="1265237"/>
          </a:xfrm>
          <a:prstGeom prst="cloudCallout">
            <a:avLst>
              <a:gd name="adj1" fmla="val 51167"/>
              <a:gd name="adj2" fmla="val 114023"/>
            </a:avLst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>
                <a:solidFill>
                  <a:schemeClr val="bg1"/>
                </a:solidFill>
              </a:rPr>
              <a:t>If I measure their lengths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19474" name="AutoShape 18">
            <a:extLst>
              <a:ext uri="{FF2B5EF4-FFF2-40B4-BE49-F238E27FC236}">
                <a16:creationId xmlns:a16="http://schemas.microsoft.com/office/drawing/2014/main" id="{2C96130F-5189-6A1B-168B-84BB16FF6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4913" y="422275"/>
            <a:ext cx="3259137" cy="1552575"/>
          </a:xfrm>
          <a:prstGeom prst="cloudCallout">
            <a:avLst>
              <a:gd name="adj1" fmla="val 52532"/>
              <a:gd name="adj2" fmla="val 72444"/>
            </a:avLst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>
                <a:solidFill>
                  <a:schemeClr val="bg1"/>
                </a:solidFill>
              </a:rPr>
              <a:t>and then measure their widths 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19475" name="AutoShape 19">
            <a:extLst>
              <a:ext uri="{FF2B5EF4-FFF2-40B4-BE49-F238E27FC236}">
                <a16:creationId xmlns:a16="http://schemas.microsoft.com/office/drawing/2014/main" id="{DCC4DBA0-61F6-0736-48EF-DE2A99D02E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7838" y="0"/>
            <a:ext cx="3859212" cy="3967163"/>
          </a:xfrm>
          <a:prstGeom prst="cloudCallout">
            <a:avLst>
              <a:gd name="adj1" fmla="val 52139"/>
              <a:gd name="adj2" fmla="val 8722"/>
            </a:avLst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>
                <a:solidFill>
                  <a:schemeClr val="bg1"/>
                </a:solidFill>
              </a:rPr>
              <a:t>I could then draw a Scatter Graph to see if there is a correlation between the length and the width of water plant leaves. 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4116" name="AutoShape 20">
            <a:hlinkClick r:id="" action="ppaction://hlinkshowjump?jump=nextslide" highlightClick="1">
              <a:snd r:embed="rId7" name="laser.wav"/>
            </a:hlinkClick>
            <a:extLst>
              <a:ext uri="{FF2B5EF4-FFF2-40B4-BE49-F238E27FC236}">
                <a16:creationId xmlns:a16="http://schemas.microsoft.com/office/drawing/2014/main" id="{7009BC53-7E16-9845-72C4-29418B445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7938" y="6562725"/>
            <a:ext cx="600075" cy="295275"/>
          </a:xfrm>
          <a:prstGeom prst="actionButtonForwardNex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4117" name="AutoShape 21">
            <a:hlinkClick r:id="" action="ppaction://hlinkshowjump?jump=previousslide" highlightClick="1">
              <a:snd r:embed="rId7" name="laser.wav"/>
            </a:hlinkClick>
            <a:extLst>
              <a:ext uri="{FF2B5EF4-FFF2-40B4-BE49-F238E27FC236}">
                <a16:creationId xmlns:a16="http://schemas.microsoft.com/office/drawing/2014/main" id="{BD709015-0AC7-743F-DD80-56AF673DEF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525" y="6562725"/>
            <a:ext cx="631825" cy="295275"/>
          </a:xfrm>
          <a:prstGeom prst="actionButtonBackPrevious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4118" name="AutoShape 22">
            <a:hlinkClick r:id="rId8" action="ppaction://hlinksldjump" highlightClick="1">
              <a:snd r:embed="rId7" name="laser.wav"/>
            </a:hlinkClick>
            <a:extLst>
              <a:ext uri="{FF2B5EF4-FFF2-40B4-BE49-F238E27FC236}">
                <a16:creationId xmlns:a16="http://schemas.microsoft.com/office/drawing/2014/main" id="{D81B23E8-8908-438C-2FE9-91EE70DB8D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6213" y="6489700"/>
            <a:ext cx="1304925" cy="368300"/>
          </a:xfrm>
          <a:prstGeom prst="actionButtonBlank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bg1"/>
                </a:solidFill>
              </a:rPr>
              <a:t>Menu</a:t>
            </a:r>
            <a:endParaRPr lang="en-US" alt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push dir="r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6" dur="20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1" dur="1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5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9" dur="1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3" dur="1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1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1" dur="10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0" dur="20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5" dur="10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9" dur="10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3" dur="10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7" dur="10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1" dur="10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5" dur="10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84" dur="20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nimBg="1"/>
      <p:bldP spid="19460" grpId="1" animBg="1"/>
      <p:bldP spid="19473" grpId="0" animBg="1"/>
      <p:bldP spid="19473" grpId="1" animBg="1"/>
      <p:bldP spid="19474" grpId="0" animBg="1"/>
      <p:bldP spid="19474" grpId="1" animBg="1"/>
      <p:bldP spid="1947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MP1">
            <a:extLst>
              <a:ext uri="{FF2B5EF4-FFF2-40B4-BE49-F238E27FC236}">
                <a16:creationId xmlns:a16="http://schemas.microsoft.com/office/drawing/2014/main" id="{E6D93395-3D8C-FC31-FEA0-3DD9A12669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>
            <a:extLst>
              <a:ext uri="{FF2B5EF4-FFF2-40B4-BE49-F238E27FC236}">
                <a16:creationId xmlns:a16="http://schemas.microsoft.com/office/drawing/2014/main" id="{41B06C0E-D3C2-814D-2EC0-0D298C7B8E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1188" y="1371600"/>
            <a:ext cx="2182812" cy="238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4" name="Freeform 4">
            <a:extLst>
              <a:ext uri="{FF2B5EF4-FFF2-40B4-BE49-F238E27FC236}">
                <a16:creationId xmlns:a16="http://schemas.microsoft.com/office/drawing/2014/main" id="{B37BA58E-895A-F8FD-3CE9-DA04F7ABF822}"/>
              </a:ext>
            </a:extLst>
          </p:cNvPr>
          <p:cNvSpPr>
            <a:spLocks/>
          </p:cNvSpPr>
          <p:nvPr/>
        </p:nvSpPr>
        <p:spPr bwMode="auto">
          <a:xfrm>
            <a:off x="8494713" y="1689100"/>
            <a:ext cx="323850" cy="758825"/>
          </a:xfrm>
          <a:custGeom>
            <a:avLst/>
            <a:gdLst>
              <a:gd name="T0" fmla="*/ 0 w 289"/>
              <a:gd name="T1" fmla="*/ 758825 h 680"/>
              <a:gd name="T2" fmla="*/ 95250 w 289"/>
              <a:gd name="T3" fmla="*/ 695218 h 680"/>
              <a:gd name="T4" fmla="*/ 190500 w 289"/>
              <a:gd name="T5" fmla="*/ 505511 h 680"/>
              <a:gd name="T6" fmla="*/ 254374 w 289"/>
              <a:gd name="T7" fmla="*/ 410658 h 680"/>
              <a:gd name="T8" fmla="*/ 285750 w 289"/>
              <a:gd name="T9" fmla="*/ 253314 h 680"/>
              <a:gd name="T10" fmla="*/ 318247 w 289"/>
              <a:gd name="T11" fmla="*/ 126099 h 680"/>
              <a:gd name="T12" fmla="*/ 318247 w 289"/>
              <a:gd name="T13" fmla="*/ 0 h 68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89" h="680">
                <a:moveTo>
                  <a:pt x="0" y="680"/>
                </a:moveTo>
                <a:cubicBezTo>
                  <a:pt x="28" y="670"/>
                  <a:pt x="57" y="661"/>
                  <a:pt x="85" y="623"/>
                </a:cubicBezTo>
                <a:cubicBezTo>
                  <a:pt x="113" y="585"/>
                  <a:pt x="146" y="495"/>
                  <a:pt x="170" y="453"/>
                </a:cubicBezTo>
                <a:cubicBezTo>
                  <a:pt x="194" y="411"/>
                  <a:pt x="213" y="406"/>
                  <a:pt x="227" y="368"/>
                </a:cubicBezTo>
                <a:cubicBezTo>
                  <a:pt x="241" y="330"/>
                  <a:pt x="246" y="269"/>
                  <a:pt x="255" y="227"/>
                </a:cubicBezTo>
                <a:cubicBezTo>
                  <a:pt x="264" y="185"/>
                  <a:pt x="279" y="151"/>
                  <a:pt x="284" y="113"/>
                </a:cubicBezTo>
                <a:cubicBezTo>
                  <a:pt x="289" y="75"/>
                  <a:pt x="284" y="19"/>
                  <a:pt x="284" y="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25" name="Freeform 5">
            <a:extLst>
              <a:ext uri="{FF2B5EF4-FFF2-40B4-BE49-F238E27FC236}">
                <a16:creationId xmlns:a16="http://schemas.microsoft.com/office/drawing/2014/main" id="{C7412CD2-7E91-A267-93A8-1120F21B790A}"/>
              </a:ext>
            </a:extLst>
          </p:cNvPr>
          <p:cNvSpPr>
            <a:spLocks/>
          </p:cNvSpPr>
          <p:nvPr/>
        </p:nvSpPr>
        <p:spPr bwMode="auto">
          <a:xfrm>
            <a:off x="8432800" y="2032000"/>
            <a:ext cx="442913" cy="100013"/>
          </a:xfrm>
          <a:custGeom>
            <a:avLst/>
            <a:gdLst>
              <a:gd name="T0" fmla="*/ 0 w 397"/>
              <a:gd name="T1" fmla="*/ 5556 h 90"/>
              <a:gd name="T2" fmla="*/ 157307 w 397"/>
              <a:gd name="T3" fmla="*/ 5556 h 90"/>
              <a:gd name="T4" fmla="*/ 284491 w 397"/>
              <a:gd name="T5" fmla="*/ 36671 h 90"/>
              <a:gd name="T6" fmla="*/ 442913 w 397"/>
              <a:gd name="T7" fmla="*/ 100013 h 9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97" h="90">
                <a:moveTo>
                  <a:pt x="0" y="5"/>
                </a:moveTo>
                <a:cubicBezTo>
                  <a:pt x="49" y="2"/>
                  <a:pt x="99" y="0"/>
                  <a:pt x="141" y="5"/>
                </a:cubicBezTo>
                <a:cubicBezTo>
                  <a:pt x="183" y="10"/>
                  <a:pt x="212" y="19"/>
                  <a:pt x="255" y="33"/>
                </a:cubicBezTo>
                <a:cubicBezTo>
                  <a:pt x="298" y="47"/>
                  <a:pt x="369" y="76"/>
                  <a:pt x="397" y="9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9596DE59-DAF8-8664-E17A-43B7A6B9EC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0438" y="0"/>
            <a:ext cx="6913562" cy="10556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graphicFrame>
        <p:nvGraphicFramePr>
          <p:cNvPr id="20487" name="Group 7">
            <a:extLst>
              <a:ext uri="{FF2B5EF4-FFF2-40B4-BE49-F238E27FC236}">
                <a16:creationId xmlns:a16="http://schemas.microsoft.com/office/drawing/2014/main" id="{40CAAF2E-2B35-EC0A-56AB-788BBC239C9B}"/>
              </a:ext>
            </a:extLst>
          </p:cNvPr>
          <p:cNvGraphicFramePr>
            <a:graphicFrameLocks noGrp="1"/>
          </p:cNvGraphicFramePr>
          <p:nvPr/>
        </p:nvGraphicFramePr>
        <p:xfrm>
          <a:off x="2293938" y="169863"/>
          <a:ext cx="6677025" cy="1090612"/>
        </p:xfrm>
        <a:graphic>
          <a:graphicData uri="http://schemas.openxmlformats.org/drawingml/2006/table">
            <a:tbl>
              <a:tblPr/>
              <a:tblGrid>
                <a:gridCol w="446087">
                  <a:extLst>
                    <a:ext uri="{9D8B030D-6E8A-4147-A177-3AD203B41FA5}">
                      <a16:colId xmlns:a16="http://schemas.microsoft.com/office/drawing/2014/main" val="3078488903"/>
                    </a:ext>
                  </a:extLst>
                </a:gridCol>
                <a:gridCol w="442913">
                  <a:extLst>
                    <a:ext uri="{9D8B030D-6E8A-4147-A177-3AD203B41FA5}">
                      <a16:colId xmlns:a16="http://schemas.microsoft.com/office/drawing/2014/main" val="2108128722"/>
                    </a:ext>
                  </a:extLst>
                </a:gridCol>
                <a:gridCol w="446087">
                  <a:extLst>
                    <a:ext uri="{9D8B030D-6E8A-4147-A177-3AD203B41FA5}">
                      <a16:colId xmlns:a16="http://schemas.microsoft.com/office/drawing/2014/main" val="3984536376"/>
                    </a:ext>
                  </a:extLst>
                </a:gridCol>
                <a:gridCol w="444500">
                  <a:extLst>
                    <a:ext uri="{9D8B030D-6E8A-4147-A177-3AD203B41FA5}">
                      <a16:colId xmlns:a16="http://schemas.microsoft.com/office/drawing/2014/main" val="502730317"/>
                    </a:ext>
                  </a:extLst>
                </a:gridCol>
                <a:gridCol w="446088">
                  <a:extLst>
                    <a:ext uri="{9D8B030D-6E8A-4147-A177-3AD203B41FA5}">
                      <a16:colId xmlns:a16="http://schemas.microsoft.com/office/drawing/2014/main" val="2720067181"/>
                    </a:ext>
                  </a:extLst>
                </a:gridCol>
                <a:gridCol w="444500">
                  <a:extLst>
                    <a:ext uri="{9D8B030D-6E8A-4147-A177-3AD203B41FA5}">
                      <a16:colId xmlns:a16="http://schemas.microsoft.com/office/drawing/2014/main" val="2361986398"/>
                    </a:ext>
                  </a:extLst>
                </a:gridCol>
                <a:gridCol w="444500">
                  <a:extLst>
                    <a:ext uri="{9D8B030D-6E8A-4147-A177-3AD203B41FA5}">
                      <a16:colId xmlns:a16="http://schemas.microsoft.com/office/drawing/2014/main" val="3288749144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3412476512"/>
                    </a:ext>
                  </a:extLst>
                </a:gridCol>
                <a:gridCol w="444500">
                  <a:extLst>
                    <a:ext uri="{9D8B030D-6E8A-4147-A177-3AD203B41FA5}">
                      <a16:colId xmlns:a16="http://schemas.microsoft.com/office/drawing/2014/main" val="1588552808"/>
                    </a:ext>
                  </a:extLst>
                </a:gridCol>
                <a:gridCol w="444500">
                  <a:extLst>
                    <a:ext uri="{9D8B030D-6E8A-4147-A177-3AD203B41FA5}">
                      <a16:colId xmlns:a16="http://schemas.microsoft.com/office/drawing/2014/main" val="1373097318"/>
                    </a:ext>
                  </a:extLst>
                </a:gridCol>
                <a:gridCol w="446087">
                  <a:extLst>
                    <a:ext uri="{9D8B030D-6E8A-4147-A177-3AD203B41FA5}">
                      <a16:colId xmlns:a16="http://schemas.microsoft.com/office/drawing/2014/main" val="3643557552"/>
                    </a:ext>
                  </a:extLst>
                </a:gridCol>
                <a:gridCol w="444500">
                  <a:extLst>
                    <a:ext uri="{9D8B030D-6E8A-4147-A177-3AD203B41FA5}">
                      <a16:colId xmlns:a16="http://schemas.microsoft.com/office/drawing/2014/main" val="3159135217"/>
                    </a:ext>
                  </a:extLst>
                </a:gridCol>
                <a:gridCol w="446088">
                  <a:extLst>
                    <a:ext uri="{9D8B030D-6E8A-4147-A177-3AD203B41FA5}">
                      <a16:colId xmlns:a16="http://schemas.microsoft.com/office/drawing/2014/main" val="1135295027"/>
                    </a:ext>
                  </a:extLst>
                </a:gridCol>
                <a:gridCol w="442912">
                  <a:extLst>
                    <a:ext uri="{9D8B030D-6E8A-4147-A177-3AD203B41FA5}">
                      <a16:colId xmlns:a16="http://schemas.microsoft.com/office/drawing/2014/main" val="2666694700"/>
                    </a:ext>
                  </a:extLst>
                </a:gridCol>
                <a:gridCol w="446088">
                  <a:extLst>
                    <a:ext uri="{9D8B030D-6E8A-4147-A177-3AD203B41FA5}">
                      <a16:colId xmlns:a16="http://schemas.microsoft.com/office/drawing/2014/main" val="573698046"/>
                    </a:ext>
                  </a:extLst>
                </a:gridCol>
              </a:tblGrid>
              <a:tr h="523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0546073"/>
                  </a:ext>
                </a:extLst>
              </a:tr>
              <a:tr h="5667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1955154"/>
                  </a:ext>
                </a:extLst>
              </a:tr>
            </a:tbl>
          </a:graphicData>
        </a:graphic>
      </p:graphicFrame>
      <p:sp>
        <p:nvSpPr>
          <p:cNvPr id="5177" name="Text Box 57">
            <a:extLst>
              <a:ext uri="{FF2B5EF4-FFF2-40B4-BE49-F238E27FC236}">
                <a16:creationId xmlns:a16="http://schemas.microsoft.com/office/drawing/2014/main" id="{9BD29225-153C-CFE5-A77A-A41E77ABE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3300" y="2193925"/>
            <a:ext cx="40957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L</a:t>
            </a:r>
            <a:endParaRPr lang="en-US" altLang="en-US" sz="1400" b="1"/>
          </a:p>
        </p:txBody>
      </p:sp>
      <p:sp>
        <p:nvSpPr>
          <p:cNvPr id="5178" name="Text Box 58">
            <a:extLst>
              <a:ext uri="{FF2B5EF4-FFF2-40B4-BE49-F238E27FC236}">
                <a16:creationId xmlns:a16="http://schemas.microsoft.com/office/drawing/2014/main" id="{6F1C8AA5-46C5-8AC2-BD11-61936B244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4550" y="1784350"/>
            <a:ext cx="72707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W</a:t>
            </a:r>
            <a:endParaRPr lang="en-US" altLang="en-US" sz="1400" b="1"/>
          </a:p>
        </p:txBody>
      </p:sp>
      <p:sp>
        <p:nvSpPr>
          <p:cNvPr id="20539" name="Line 59">
            <a:extLst>
              <a:ext uri="{FF2B5EF4-FFF2-40B4-BE49-F238E27FC236}">
                <a16:creationId xmlns:a16="http://schemas.microsoft.com/office/drawing/2014/main" id="{DAE0DCC0-C670-1EB0-6FA6-42F1E12F0C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30438" y="4664075"/>
            <a:ext cx="0" cy="1106488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40" name="Line 60">
            <a:extLst>
              <a:ext uri="{FF2B5EF4-FFF2-40B4-BE49-F238E27FC236}">
                <a16:creationId xmlns:a16="http://schemas.microsoft.com/office/drawing/2014/main" id="{BC9F0AB3-82BA-BA0D-7374-CE5D9EDA9F2E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4694238"/>
            <a:ext cx="1330325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41" name="Text Box 61">
            <a:extLst>
              <a:ext uri="{FF2B5EF4-FFF2-40B4-BE49-F238E27FC236}">
                <a16:creationId xmlns:a16="http://schemas.microsoft.com/office/drawing/2014/main" id="{276B01AA-CB81-CB55-2697-D08F1D64A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8275" y="4537075"/>
            <a:ext cx="1582738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0542" name="Line 62">
            <a:extLst>
              <a:ext uri="{FF2B5EF4-FFF2-40B4-BE49-F238E27FC236}">
                <a16:creationId xmlns:a16="http://schemas.microsoft.com/office/drawing/2014/main" id="{3198C08D-DA1D-BD0E-FCBA-B88610714D0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2384425"/>
            <a:ext cx="0" cy="3386138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43" name="Line 63">
            <a:extLst>
              <a:ext uri="{FF2B5EF4-FFF2-40B4-BE49-F238E27FC236}">
                <a16:creationId xmlns:a16="http://schemas.microsoft.com/office/drawing/2014/main" id="{3414C663-99FA-B5C8-1A61-C69623C95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2447925"/>
            <a:ext cx="4494212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44" name="Text Box 64">
            <a:extLst>
              <a:ext uri="{FF2B5EF4-FFF2-40B4-BE49-F238E27FC236}">
                <a16:creationId xmlns:a16="http://schemas.microsoft.com/office/drawing/2014/main" id="{2FFA98BA-9751-CAEB-9F44-C4D4FD8B2C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6663" y="2289175"/>
            <a:ext cx="66516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0545" name="Line 65">
            <a:extLst>
              <a:ext uri="{FF2B5EF4-FFF2-40B4-BE49-F238E27FC236}">
                <a16:creationId xmlns:a16="http://schemas.microsoft.com/office/drawing/2014/main" id="{30A8573F-C544-AC0A-A454-753F152E5FA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6263" y="3744913"/>
            <a:ext cx="0" cy="202565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46" name="Line 66">
            <a:extLst>
              <a:ext uri="{FF2B5EF4-FFF2-40B4-BE49-F238E27FC236}">
                <a16:creationId xmlns:a16="http://schemas.microsoft.com/office/drawing/2014/main" id="{C91824BA-6568-CC62-8261-F8C841156054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3776663"/>
            <a:ext cx="221615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47" name="Text Box 67">
            <a:extLst>
              <a:ext uri="{FF2B5EF4-FFF2-40B4-BE49-F238E27FC236}">
                <a16:creationId xmlns:a16="http://schemas.microsoft.com/office/drawing/2014/main" id="{21CF9744-3A65-2DCE-82D0-6C5A97DF21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3850" y="3649663"/>
            <a:ext cx="56832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0548" name="Line 68">
            <a:extLst>
              <a:ext uri="{FF2B5EF4-FFF2-40B4-BE49-F238E27FC236}">
                <a16:creationId xmlns:a16="http://schemas.microsoft.com/office/drawing/2014/main" id="{184FD25D-D8D8-4484-FE92-5FEF4C04D0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44613" y="5548313"/>
            <a:ext cx="0" cy="22225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49" name="Line 69">
            <a:extLst>
              <a:ext uri="{FF2B5EF4-FFF2-40B4-BE49-F238E27FC236}">
                <a16:creationId xmlns:a16="http://schemas.microsoft.com/office/drawing/2014/main" id="{C76C1027-5A93-15B0-3B50-BC5AAB8950BC}"/>
              </a:ext>
            </a:extLst>
          </p:cNvPr>
          <p:cNvSpPr>
            <a:spLocks noChangeShapeType="1"/>
          </p:cNvSpPr>
          <p:nvPr/>
        </p:nvSpPr>
        <p:spPr bwMode="auto">
          <a:xfrm>
            <a:off x="869950" y="5581650"/>
            <a:ext cx="474663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50" name="Text Box 70">
            <a:extLst>
              <a:ext uri="{FF2B5EF4-FFF2-40B4-BE49-F238E27FC236}">
                <a16:creationId xmlns:a16="http://schemas.microsoft.com/office/drawing/2014/main" id="{AAF1C421-C3C4-ED82-F8E2-562F53730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7613" y="5422900"/>
            <a:ext cx="22066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0551" name="Line 71">
            <a:extLst>
              <a:ext uri="{FF2B5EF4-FFF2-40B4-BE49-F238E27FC236}">
                <a16:creationId xmlns:a16="http://schemas.microsoft.com/office/drawing/2014/main" id="{5B37CC2B-C096-ECF5-72C9-62FD0A5C2C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19663" y="2670175"/>
            <a:ext cx="0" cy="3100388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52" name="Line 72">
            <a:extLst>
              <a:ext uri="{FF2B5EF4-FFF2-40B4-BE49-F238E27FC236}">
                <a16:creationId xmlns:a16="http://schemas.microsoft.com/office/drawing/2014/main" id="{7A30172F-AAE2-30DA-2080-9684A40EF2EE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2670175"/>
            <a:ext cx="401955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53" name="Text Box 73">
            <a:extLst>
              <a:ext uri="{FF2B5EF4-FFF2-40B4-BE49-F238E27FC236}">
                <a16:creationId xmlns:a16="http://schemas.microsoft.com/office/drawing/2014/main" id="{269E0A69-8983-CC04-2799-1C01B7614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7413" y="2543175"/>
            <a:ext cx="44291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0554" name="Line 74">
            <a:extLst>
              <a:ext uri="{FF2B5EF4-FFF2-40B4-BE49-F238E27FC236}">
                <a16:creationId xmlns:a16="http://schemas.microsoft.com/office/drawing/2014/main" id="{A602D4DA-62E1-B41E-7813-FDA02E0827D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90925" y="3333750"/>
            <a:ext cx="0" cy="2436813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55" name="Line 75">
            <a:extLst>
              <a:ext uri="{FF2B5EF4-FFF2-40B4-BE49-F238E27FC236}">
                <a16:creationId xmlns:a16="http://schemas.microsoft.com/office/drawing/2014/main" id="{EE6A4F4E-C626-2A98-8908-E0B6E5DD5535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3333750"/>
            <a:ext cx="2722562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56" name="Text Box 76">
            <a:extLst>
              <a:ext uri="{FF2B5EF4-FFF2-40B4-BE49-F238E27FC236}">
                <a16:creationId xmlns:a16="http://schemas.microsoft.com/office/drawing/2014/main" id="{AB0FD692-5F73-E802-1857-FF150A088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0425" y="3208338"/>
            <a:ext cx="41116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0557" name="Line 77">
            <a:extLst>
              <a:ext uri="{FF2B5EF4-FFF2-40B4-BE49-F238E27FC236}">
                <a16:creationId xmlns:a16="http://schemas.microsoft.com/office/drawing/2014/main" id="{35337B9E-2DC0-D9A7-FD4E-8E7301A63A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02088" y="2670175"/>
            <a:ext cx="0" cy="3132138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58" name="Line 78">
            <a:extLst>
              <a:ext uri="{FF2B5EF4-FFF2-40B4-BE49-F238E27FC236}">
                <a16:creationId xmlns:a16="http://schemas.microsoft.com/office/drawing/2014/main" id="{2A735E42-7C60-6156-1CFD-84DAE44322D1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2670175"/>
            <a:ext cx="3101975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59" name="Text Box 79">
            <a:extLst>
              <a:ext uri="{FF2B5EF4-FFF2-40B4-BE49-F238E27FC236}">
                <a16:creationId xmlns:a16="http://schemas.microsoft.com/office/drawing/2014/main" id="{A1177B22-4D40-C7E4-C52C-ACF80A1561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3175" y="2543175"/>
            <a:ext cx="44291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0560" name="Line 80">
            <a:extLst>
              <a:ext uri="{FF2B5EF4-FFF2-40B4-BE49-F238E27FC236}">
                <a16:creationId xmlns:a16="http://schemas.microsoft.com/office/drawing/2014/main" id="{EF95A718-BD8A-B0EB-DEC1-8CD16B8F8CD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4013" y="4221163"/>
            <a:ext cx="0" cy="154940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61" name="Line 81">
            <a:extLst>
              <a:ext uri="{FF2B5EF4-FFF2-40B4-BE49-F238E27FC236}">
                <a16:creationId xmlns:a16="http://schemas.microsoft.com/office/drawing/2014/main" id="{8901EDEA-A12F-38FE-8CEB-A780253082C0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4187825"/>
            <a:ext cx="19939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62" name="Text Box 82">
            <a:extLst>
              <a:ext uri="{FF2B5EF4-FFF2-40B4-BE49-F238E27FC236}">
                <a16:creationId xmlns:a16="http://schemas.microsoft.com/office/drawing/2014/main" id="{F940CDFF-F3F5-1647-7B98-46E54C8D1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8600" y="4062413"/>
            <a:ext cx="252413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0563" name="Line 83">
            <a:extLst>
              <a:ext uri="{FF2B5EF4-FFF2-40B4-BE49-F238E27FC236}">
                <a16:creationId xmlns:a16="http://schemas.microsoft.com/office/drawing/2014/main" id="{491BE5DD-4AD9-584F-47FB-CD8CC56053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73350" y="4187825"/>
            <a:ext cx="0" cy="1614488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64" name="Line 84">
            <a:extLst>
              <a:ext uri="{FF2B5EF4-FFF2-40B4-BE49-F238E27FC236}">
                <a16:creationId xmlns:a16="http://schemas.microsoft.com/office/drawing/2014/main" id="{1DA5C7DC-F464-20C3-6713-717D7B0CA549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4187825"/>
            <a:ext cx="1773237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65" name="Text Box 85">
            <a:extLst>
              <a:ext uri="{FF2B5EF4-FFF2-40B4-BE49-F238E27FC236}">
                <a16:creationId xmlns:a16="http://schemas.microsoft.com/office/drawing/2014/main" id="{63E8AECC-D9AD-B780-D61A-E8D153E86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062413"/>
            <a:ext cx="284163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0566" name="Line 86">
            <a:extLst>
              <a:ext uri="{FF2B5EF4-FFF2-40B4-BE49-F238E27FC236}">
                <a16:creationId xmlns:a16="http://schemas.microsoft.com/office/drawing/2014/main" id="{1BC96BE6-6F10-CAD0-542E-9F65B0DDDE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56088" y="3333750"/>
            <a:ext cx="0" cy="2468563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67" name="Line 87">
            <a:extLst>
              <a:ext uri="{FF2B5EF4-FFF2-40B4-BE49-F238E27FC236}">
                <a16:creationId xmlns:a16="http://schemas.microsoft.com/office/drawing/2014/main" id="{B4C033A6-9303-9BA2-D19B-D1AB70E83E40}"/>
              </a:ext>
            </a:extLst>
          </p:cNvPr>
          <p:cNvSpPr>
            <a:spLocks noChangeShapeType="1"/>
          </p:cNvSpPr>
          <p:nvPr/>
        </p:nvSpPr>
        <p:spPr bwMode="auto">
          <a:xfrm>
            <a:off x="869950" y="3333750"/>
            <a:ext cx="3386138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68" name="Text Box 88">
            <a:extLst>
              <a:ext uri="{FF2B5EF4-FFF2-40B4-BE49-F238E27FC236}">
                <a16:creationId xmlns:a16="http://schemas.microsoft.com/office/drawing/2014/main" id="{CD7F52F1-2B54-DB9D-4A51-5EA274360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7338" y="3208338"/>
            <a:ext cx="34925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0569" name="Line 89">
            <a:extLst>
              <a:ext uri="{FF2B5EF4-FFF2-40B4-BE49-F238E27FC236}">
                <a16:creationId xmlns:a16="http://schemas.microsoft.com/office/drawing/2014/main" id="{418AD12C-1173-4E35-A1A6-EF15C194F37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27738" y="2005013"/>
            <a:ext cx="0" cy="376555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70" name="Line 90">
            <a:extLst>
              <a:ext uri="{FF2B5EF4-FFF2-40B4-BE49-F238E27FC236}">
                <a16:creationId xmlns:a16="http://schemas.microsoft.com/office/drawing/2014/main" id="{6D5DCD6C-EDE5-1B90-AE7B-5C8DCB97BFE9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2005013"/>
            <a:ext cx="5127625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71" name="Text Box 91">
            <a:extLst>
              <a:ext uri="{FF2B5EF4-FFF2-40B4-BE49-F238E27FC236}">
                <a16:creationId xmlns:a16="http://schemas.microsoft.com/office/drawing/2014/main" id="{C14D907E-FE36-3F7A-A407-BF1D5DE408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0075" y="1878013"/>
            <a:ext cx="75882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0572" name="Line 92">
            <a:extLst>
              <a:ext uri="{FF2B5EF4-FFF2-40B4-BE49-F238E27FC236}">
                <a16:creationId xmlns:a16="http://schemas.microsoft.com/office/drawing/2014/main" id="{39184A29-940E-763A-3CF9-569C43F9870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46588" y="2890838"/>
            <a:ext cx="0" cy="2879725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73" name="Line 93">
            <a:extLst>
              <a:ext uri="{FF2B5EF4-FFF2-40B4-BE49-F238E27FC236}">
                <a16:creationId xmlns:a16="http://schemas.microsoft.com/office/drawing/2014/main" id="{02EE9C23-B45C-F140-30B1-820C83891DF0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2890838"/>
            <a:ext cx="3546475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74" name="Text Box 94">
            <a:extLst>
              <a:ext uri="{FF2B5EF4-FFF2-40B4-BE49-F238E27FC236}">
                <a16:creationId xmlns:a16="http://schemas.microsoft.com/office/drawing/2014/main" id="{DB13CA8D-9A76-D6FA-ED7D-9D918693A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0" y="2765425"/>
            <a:ext cx="222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0575" name="Line 95">
            <a:extLst>
              <a:ext uri="{FF2B5EF4-FFF2-40B4-BE49-F238E27FC236}">
                <a16:creationId xmlns:a16="http://schemas.microsoft.com/office/drawing/2014/main" id="{FF3CE8FB-2DB2-3D8F-39C1-6BB06959AD0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7413" y="3113088"/>
            <a:ext cx="0" cy="2689225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76" name="Line 96">
            <a:extLst>
              <a:ext uri="{FF2B5EF4-FFF2-40B4-BE49-F238E27FC236}">
                <a16:creationId xmlns:a16="http://schemas.microsoft.com/office/drawing/2014/main" id="{81307F58-F0C1-6126-D9BF-A4DBEC3D0CA6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3113088"/>
            <a:ext cx="37973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77" name="Text Box 97">
            <a:extLst>
              <a:ext uri="{FF2B5EF4-FFF2-40B4-BE49-F238E27FC236}">
                <a16:creationId xmlns:a16="http://schemas.microsoft.com/office/drawing/2014/main" id="{FF76E942-E3FE-80A9-E005-307019F85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986088"/>
            <a:ext cx="25241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0578" name="Line 98">
            <a:extLst>
              <a:ext uri="{FF2B5EF4-FFF2-40B4-BE49-F238E27FC236}">
                <a16:creationId xmlns:a16="http://schemas.microsoft.com/office/drawing/2014/main" id="{CC73A102-EE87-A233-C4C7-733C730B00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70650" y="1784350"/>
            <a:ext cx="0" cy="3986213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79" name="Line 99">
            <a:extLst>
              <a:ext uri="{FF2B5EF4-FFF2-40B4-BE49-F238E27FC236}">
                <a16:creationId xmlns:a16="http://schemas.microsoft.com/office/drawing/2014/main" id="{449B3714-59EC-ED74-25C3-92642F95F76D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1784350"/>
            <a:ext cx="5602287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80" name="Text Box 100">
            <a:extLst>
              <a:ext uri="{FF2B5EF4-FFF2-40B4-BE49-F238E27FC236}">
                <a16:creationId xmlns:a16="http://schemas.microsoft.com/office/drawing/2014/main" id="{370D176E-72F3-4C1E-97C4-F270314A1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9988" y="1655763"/>
            <a:ext cx="44291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0581" name="Line 101">
            <a:extLst>
              <a:ext uri="{FF2B5EF4-FFF2-40B4-BE49-F238E27FC236}">
                <a16:creationId xmlns:a16="http://schemas.microsoft.com/office/drawing/2014/main" id="{1522DC40-E368-50BB-F5AB-BEE1CB5E84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00113" y="1276350"/>
            <a:ext cx="5695950" cy="4525963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0582" name="Picture 102">
            <a:extLst>
              <a:ext uri="{FF2B5EF4-FFF2-40B4-BE49-F238E27FC236}">
                <a16:creationId xmlns:a16="http://schemas.microsoft.com/office/drawing/2014/main" id="{05F84834-6885-7B9D-516A-AAD24E6DC7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2225" y="3397250"/>
            <a:ext cx="1165225" cy="218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83" name="AutoShape 103">
            <a:extLst>
              <a:ext uri="{FF2B5EF4-FFF2-40B4-BE49-F238E27FC236}">
                <a16:creationId xmlns:a16="http://schemas.microsoft.com/office/drawing/2014/main" id="{A1786AC1-A974-A51D-0464-21A482B1BD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6075" y="2163763"/>
            <a:ext cx="2879725" cy="1455737"/>
          </a:xfrm>
          <a:prstGeom prst="cloudCallout">
            <a:avLst>
              <a:gd name="adj1" fmla="val 49537"/>
              <a:gd name="adj2" fmla="val 44097"/>
            </a:avLst>
          </a:prstGeom>
          <a:solidFill>
            <a:srgbClr val="800000"/>
          </a:solidFill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The plots are in a sort of straight line !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I can therefore draw in a Line Of Best Fit.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20584" name="Line 104">
            <a:extLst>
              <a:ext uri="{FF2B5EF4-FFF2-40B4-BE49-F238E27FC236}">
                <a16:creationId xmlns:a16="http://schemas.microsoft.com/office/drawing/2014/main" id="{601BC548-D5F4-4205-FDEE-EE2513AC5FD0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2675" y="1214438"/>
            <a:ext cx="2436813" cy="4746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85" name="Text Box 105">
            <a:extLst>
              <a:ext uri="{FF2B5EF4-FFF2-40B4-BE49-F238E27FC236}">
                <a16:creationId xmlns:a16="http://schemas.microsoft.com/office/drawing/2014/main" id="{8A6DB8A4-E417-57D5-CED0-27775FA6DBB4}"/>
              </a:ext>
            </a:extLst>
          </p:cNvPr>
          <p:cNvSpPr txBox="1">
            <a:spLocks noChangeArrowheads="1"/>
          </p:cNvSpPr>
          <p:nvPr/>
        </p:nvSpPr>
        <p:spPr bwMode="auto">
          <a:xfrm rot="829782">
            <a:off x="4129088" y="1150938"/>
            <a:ext cx="1550987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Line Of Best Fit</a:t>
            </a:r>
            <a:endParaRPr lang="en-US" altLang="en-US" sz="1400" b="1"/>
          </a:p>
        </p:txBody>
      </p:sp>
      <p:pic>
        <p:nvPicPr>
          <p:cNvPr id="20586" name="Picture 106">
            <a:extLst>
              <a:ext uri="{FF2B5EF4-FFF2-40B4-BE49-F238E27FC236}">
                <a16:creationId xmlns:a16="http://schemas.microsoft.com/office/drawing/2014/main" id="{29FA7842-5866-9D15-972D-B7277D2035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413" y="3524250"/>
            <a:ext cx="1652587" cy="189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87" name="AutoShape 107">
            <a:extLst>
              <a:ext uri="{FF2B5EF4-FFF2-40B4-BE49-F238E27FC236}">
                <a16:creationId xmlns:a16="http://schemas.microsoft.com/office/drawing/2014/main" id="{67D5C430-A66E-CD31-26C3-9525BB2D3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5413" y="3175000"/>
            <a:ext cx="2562225" cy="1773238"/>
          </a:xfrm>
          <a:prstGeom prst="wedgeEllipseCallout">
            <a:avLst>
              <a:gd name="adj1" fmla="val 61019"/>
              <a:gd name="adj2" fmla="val 46412"/>
            </a:avLst>
          </a:prstGeom>
          <a:solidFill>
            <a:srgbClr val="800000"/>
          </a:solidFill>
          <a:ln w="5715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How </a:t>
            </a:r>
            <a:r>
              <a:rPr lang="en-GB" altLang="en-US" sz="1400" b="1" u="sng">
                <a:solidFill>
                  <a:schemeClr val="bg1"/>
                </a:solidFill>
              </a:rPr>
              <a:t>wide</a:t>
            </a:r>
            <a:r>
              <a:rPr lang="en-GB" altLang="en-US" sz="1400" b="1">
                <a:solidFill>
                  <a:schemeClr val="bg1"/>
                </a:solidFill>
              </a:rPr>
              <a:t> would you expect a 19 cm long leaf to be ?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20588" name="Line 108">
            <a:extLst>
              <a:ext uri="{FF2B5EF4-FFF2-40B4-BE49-F238E27FC236}">
                <a16:creationId xmlns:a16="http://schemas.microsoft.com/office/drawing/2014/main" id="{D88137A0-B8B6-E9C9-23EE-F8FAEC7CAE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41913" y="2416175"/>
            <a:ext cx="0" cy="3354388"/>
          </a:xfrm>
          <a:prstGeom prst="line">
            <a:avLst/>
          </a:prstGeom>
          <a:noFill/>
          <a:ln w="57150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89" name="Line 109">
            <a:extLst>
              <a:ext uri="{FF2B5EF4-FFF2-40B4-BE49-F238E27FC236}">
                <a16:creationId xmlns:a16="http://schemas.microsoft.com/office/drawing/2014/main" id="{9EBB4445-22CD-9CBA-B50C-C5B7F655F270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2447925"/>
            <a:ext cx="4241800" cy="0"/>
          </a:xfrm>
          <a:prstGeom prst="line">
            <a:avLst/>
          </a:prstGeom>
          <a:noFill/>
          <a:ln w="57150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90" name="AutoShape 110">
            <a:extLst>
              <a:ext uri="{FF2B5EF4-FFF2-40B4-BE49-F238E27FC236}">
                <a16:creationId xmlns:a16="http://schemas.microsoft.com/office/drawing/2014/main" id="{CF5AFB9D-CD39-3B47-2A10-1E68539346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63763"/>
            <a:ext cx="1028700" cy="601662"/>
          </a:xfrm>
          <a:prstGeom prst="irregularSeal1">
            <a:avLst/>
          </a:prstGeom>
          <a:solidFill>
            <a:srgbClr val="800000"/>
          </a:solidFill>
          <a:ln w="5715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15 cm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20591" name="AutoShape 111">
            <a:extLst>
              <a:ext uri="{FF2B5EF4-FFF2-40B4-BE49-F238E27FC236}">
                <a16:creationId xmlns:a16="http://schemas.microsoft.com/office/drawing/2014/main" id="{44920E93-08D0-DB5F-F99A-1F8188698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1325" y="3175000"/>
            <a:ext cx="2530475" cy="1203325"/>
          </a:xfrm>
          <a:prstGeom prst="wedgeEllipseCallout">
            <a:avLst>
              <a:gd name="adj1" fmla="val 49778"/>
              <a:gd name="adj2" fmla="val 89088"/>
            </a:avLst>
          </a:prstGeom>
          <a:solidFill>
            <a:srgbClr val="800000"/>
          </a:solidFill>
          <a:ln w="5715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How </a:t>
            </a:r>
            <a:r>
              <a:rPr lang="en-GB" altLang="en-US" sz="1400" b="1" u="sng">
                <a:solidFill>
                  <a:schemeClr val="bg1"/>
                </a:solidFill>
              </a:rPr>
              <a:t>long</a:t>
            </a:r>
            <a:r>
              <a:rPr lang="en-GB" altLang="en-US" sz="1400" b="1">
                <a:solidFill>
                  <a:schemeClr val="bg1"/>
                </a:solidFill>
              </a:rPr>
              <a:t> would you expect a 10 cm wide leaf to be ?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20592" name="Line 112">
            <a:extLst>
              <a:ext uri="{FF2B5EF4-FFF2-40B4-BE49-F238E27FC236}">
                <a16:creationId xmlns:a16="http://schemas.microsoft.com/office/drawing/2014/main" id="{F23A3A1A-4F7D-46EC-F385-A2CBC0AB5BEC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3554413"/>
            <a:ext cx="2817812" cy="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93" name="Line 113">
            <a:extLst>
              <a:ext uri="{FF2B5EF4-FFF2-40B4-BE49-F238E27FC236}">
                <a16:creationId xmlns:a16="http://schemas.microsoft.com/office/drawing/2014/main" id="{EC7D5ACF-EB11-EFF9-9458-D464F37BE2E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7925" y="3554413"/>
            <a:ext cx="0" cy="221615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94" name="AutoShape 114">
            <a:extLst>
              <a:ext uri="{FF2B5EF4-FFF2-40B4-BE49-F238E27FC236}">
                <a16:creationId xmlns:a16="http://schemas.microsoft.com/office/drawing/2014/main" id="{AD0836C6-662D-48DB-56CF-241387167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8013" y="5991225"/>
            <a:ext cx="1265237" cy="866775"/>
          </a:xfrm>
          <a:prstGeom prst="irregularSeal1">
            <a:avLst/>
          </a:prstGeom>
          <a:solidFill>
            <a:srgbClr val="800000"/>
          </a:solidFill>
          <a:ln w="5715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12.8 cm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20595" name="AutoShape 115">
            <a:extLst>
              <a:ext uri="{FF2B5EF4-FFF2-40B4-BE49-F238E27FC236}">
                <a16:creationId xmlns:a16="http://schemas.microsoft.com/office/drawing/2014/main" id="{D941440A-B1CD-77EE-3F72-CB8E5E1558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6763" y="3776663"/>
            <a:ext cx="5837237" cy="1930400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57150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2000" b="1" u="sng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000" b="1" u="sng"/>
              <a:t>Positive Correlation</a:t>
            </a:r>
            <a:endParaRPr lang="en-GB" altLang="en-US" sz="20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000" b="1"/>
              <a:t>As one quantity increases so does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000" b="1"/>
              <a:t> the other.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000" b="1"/>
              <a:t>The line slopes from bottom left to top right.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 b="1"/>
          </a:p>
        </p:txBody>
      </p:sp>
      <p:sp>
        <p:nvSpPr>
          <p:cNvPr id="5236" name="Text Box 116">
            <a:extLst>
              <a:ext uri="{FF2B5EF4-FFF2-40B4-BE49-F238E27FC236}">
                <a16:creationId xmlns:a16="http://schemas.microsoft.com/office/drawing/2014/main" id="{FEB5EAED-923A-3F76-041D-701CD494E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5850" y="6070600"/>
            <a:ext cx="128588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400" b="1"/>
          </a:p>
        </p:txBody>
      </p:sp>
      <p:sp>
        <p:nvSpPr>
          <p:cNvPr id="20597" name="Text Box 117">
            <a:extLst>
              <a:ext uri="{FF2B5EF4-FFF2-40B4-BE49-F238E27FC236}">
                <a16:creationId xmlns:a16="http://schemas.microsoft.com/office/drawing/2014/main" id="{C016D283-4F71-6E33-A338-A31796EE8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2675" y="4378325"/>
            <a:ext cx="4683125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/>
              <a:t>As the leaves get longer they also get wider.</a:t>
            </a:r>
            <a:r>
              <a:rPr lang="en-GB" altLang="en-US" sz="1400" b="1"/>
              <a:t> </a:t>
            </a:r>
            <a:endParaRPr lang="en-US" altLang="en-US" sz="1400" b="1"/>
          </a:p>
        </p:txBody>
      </p:sp>
      <p:sp>
        <p:nvSpPr>
          <p:cNvPr id="5238" name="AutoShape 118">
            <a:hlinkClick r:id="" action="ppaction://hlinkshowjump?jump=nextslide" highlightClick="1">
              <a:snd r:embed="rId13" name="laser.wav"/>
            </a:hlinkClick>
            <a:extLst>
              <a:ext uri="{FF2B5EF4-FFF2-40B4-BE49-F238E27FC236}">
                <a16:creationId xmlns:a16="http://schemas.microsoft.com/office/drawing/2014/main" id="{2490C697-E374-9368-3EB3-F43E90C01A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7938" y="6562725"/>
            <a:ext cx="600075" cy="295275"/>
          </a:xfrm>
          <a:prstGeom prst="actionButtonForwardNex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5239" name="AutoShape 119">
            <a:hlinkClick r:id="" action="ppaction://hlinkshowjump?jump=previousslide" highlightClick="1">
              <a:snd r:embed="rId13" name="laser.wav"/>
            </a:hlinkClick>
            <a:extLst>
              <a:ext uri="{FF2B5EF4-FFF2-40B4-BE49-F238E27FC236}">
                <a16:creationId xmlns:a16="http://schemas.microsoft.com/office/drawing/2014/main" id="{E7616B80-EB23-1F70-04AD-0A244D688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525" y="6562725"/>
            <a:ext cx="631825" cy="295275"/>
          </a:xfrm>
          <a:prstGeom prst="actionButtonBackPrevious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5240" name="AutoShape 120">
            <a:hlinkClick r:id="rId14" action="ppaction://hlinksldjump" highlightClick="1">
              <a:snd r:embed="rId13" name="laser.wav"/>
            </a:hlinkClick>
            <a:extLst>
              <a:ext uri="{FF2B5EF4-FFF2-40B4-BE49-F238E27FC236}">
                <a16:creationId xmlns:a16="http://schemas.microsoft.com/office/drawing/2014/main" id="{AC1C5CC1-9AF1-AB4F-9508-1A07EDCF97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6489700"/>
            <a:ext cx="1304925" cy="368300"/>
          </a:xfrm>
          <a:prstGeom prst="actionButtonBlank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bg1"/>
                </a:solidFill>
              </a:rPr>
              <a:t>Menu</a:t>
            </a:r>
            <a:endParaRPr lang="en-US" alt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push dir="r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1000"/>
                                        <p:tgtEl>
                                          <p:spTgt spid="205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1000"/>
                                        <p:tgtEl>
                                          <p:spTgt spid="205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05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205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1" dur="1000"/>
                                        <p:tgtEl>
                                          <p:spTgt spid="205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4" dur="1000"/>
                                        <p:tgtEl>
                                          <p:spTgt spid="20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05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05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05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1" dur="1000"/>
                                        <p:tgtEl>
                                          <p:spTgt spid="205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4" dur="1000"/>
                                        <p:tgtEl>
                                          <p:spTgt spid="20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05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05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205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1" dur="1000"/>
                                        <p:tgtEl>
                                          <p:spTgt spid="205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2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4" dur="1000"/>
                                        <p:tgtEl>
                                          <p:spTgt spid="20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05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205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205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1" dur="1000"/>
                                        <p:tgtEl>
                                          <p:spTgt spid="205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2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4" dur="1000"/>
                                        <p:tgtEl>
                                          <p:spTgt spid="20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205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205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205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1" dur="1000"/>
                                        <p:tgtEl>
                                          <p:spTgt spid="205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2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4" dur="1000"/>
                                        <p:tgtEl>
                                          <p:spTgt spid="20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205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205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20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41" dur="1000"/>
                                        <p:tgtEl>
                                          <p:spTgt spid="205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2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44" dur="1000"/>
                                        <p:tgtEl>
                                          <p:spTgt spid="20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8" dur="500"/>
                                        <p:tgtEl>
                                          <p:spTgt spid="205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20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205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61" dur="1000"/>
                                        <p:tgtEl>
                                          <p:spTgt spid="205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2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64" dur="1000"/>
                                        <p:tgtEl>
                                          <p:spTgt spid="20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8" dur="500"/>
                                        <p:tgtEl>
                                          <p:spTgt spid="205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20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205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81" dur="1000"/>
                                        <p:tgtEl>
                                          <p:spTgt spid="205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2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84" dur="1000"/>
                                        <p:tgtEl>
                                          <p:spTgt spid="20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8" dur="500"/>
                                        <p:tgtEl>
                                          <p:spTgt spid="205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205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5" dur="500"/>
                                        <p:tgtEl>
                                          <p:spTgt spid="205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1" dur="1000"/>
                                        <p:tgtEl>
                                          <p:spTgt spid="205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2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4" dur="1000"/>
                                        <p:tgtEl>
                                          <p:spTgt spid="20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8" dur="500"/>
                                        <p:tgtEl>
                                          <p:spTgt spid="205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2" dur="500"/>
                                        <p:tgtEl>
                                          <p:spTgt spid="205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5" dur="500"/>
                                        <p:tgtEl>
                                          <p:spTgt spid="205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1" dur="1000"/>
                                        <p:tgtEl>
                                          <p:spTgt spid="205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2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4" dur="1000"/>
                                        <p:tgtEl>
                                          <p:spTgt spid="20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8" dur="500"/>
                                        <p:tgtEl>
                                          <p:spTgt spid="205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2" dur="500"/>
                                        <p:tgtEl>
                                          <p:spTgt spid="205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5" dur="500"/>
                                        <p:tgtEl>
                                          <p:spTgt spid="205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41" dur="1000"/>
                                        <p:tgtEl>
                                          <p:spTgt spid="205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2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44" dur="1000"/>
                                        <p:tgtEl>
                                          <p:spTgt spid="20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8" dur="500"/>
                                        <p:tgtEl>
                                          <p:spTgt spid="205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 nodeType="clickPar">
                      <p:stCondLst>
                        <p:cond delay="indefinite"/>
                      </p:stCondLst>
                      <p:childTnLst>
                        <p:par>
                          <p:cTn id="2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2" dur="500"/>
                                        <p:tgtEl>
                                          <p:spTgt spid="205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5" dur="500"/>
                                        <p:tgtEl>
                                          <p:spTgt spid="205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 nodeType="clickPar">
                      <p:stCondLst>
                        <p:cond delay="indefinite"/>
                      </p:stCondLst>
                      <p:childTnLst>
                        <p:par>
                          <p:cTn id="2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61" dur="1000"/>
                                        <p:tgtEl>
                                          <p:spTgt spid="205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2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64" dur="1000"/>
                                        <p:tgtEl>
                                          <p:spTgt spid="20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8" dur="500"/>
                                        <p:tgtEl>
                                          <p:spTgt spid="205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Par">
                      <p:stCondLst>
                        <p:cond delay="indefinite"/>
                      </p:stCondLst>
                      <p:childTnLst>
                        <p:par>
                          <p:cTn id="2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2" dur="500"/>
                                        <p:tgtEl>
                                          <p:spTgt spid="205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5" dur="500"/>
                                        <p:tgtEl>
                                          <p:spTgt spid="205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 nodeType="clickPar">
                      <p:stCondLst>
                        <p:cond delay="indefinite"/>
                      </p:stCondLst>
                      <p:childTnLst>
                        <p:par>
                          <p:cTn id="2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81" dur="1000"/>
                                        <p:tgtEl>
                                          <p:spTgt spid="205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2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84" dur="1000"/>
                                        <p:tgtEl>
                                          <p:spTgt spid="20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8" dur="500"/>
                                        <p:tgtEl>
                                          <p:spTgt spid="205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 nodeType="clickPar">
                      <p:stCondLst>
                        <p:cond delay="indefinite"/>
                      </p:stCondLst>
                      <p:childTnLst>
                        <p:par>
                          <p:cTn id="2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2" dur="500"/>
                                        <p:tgtEl>
                                          <p:spTgt spid="205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5" dur="500"/>
                                        <p:tgtEl>
                                          <p:spTgt spid="205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 nodeType="clickPar">
                      <p:stCondLst>
                        <p:cond delay="indefinite"/>
                      </p:stCondLst>
                      <p:childTnLst>
                        <p:par>
                          <p:cTn id="2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1" dur="1000" fill="hold"/>
                                        <p:tgtEl>
                                          <p:spTgt spid="20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 fill="hold"/>
                                        <p:tgtEl>
                                          <p:spTgt spid="20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1000" fill="hold"/>
                                        <p:tgtEl>
                                          <p:spTgt spid="205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4" dur="1000"/>
                                        <p:tgtEl>
                                          <p:spTgt spid="205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6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08" dur="1000"/>
                                        <p:tgtEl>
                                          <p:spTgt spid="205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 nodeType="clickPar">
                      <p:stCondLst>
                        <p:cond delay="indefinite"/>
                      </p:stCondLst>
                      <p:childTnLst>
                        <p:par>
                          <p:cTn id="3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13" dur="2000"/>
                                        <p:tgtEl>
                                          <p:spTgt spid="205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 nodeType="clickPar">
                      <p:stCondLst>
                        <p:cond delay="indefinite"/>
                      </p:stCondLst>
                      <p:childTnLst>
                        <p:par>
                          <p:cTn id="3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9" presetID="9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50" dur="500"/>
                                        <p:tgtEl>
                                          <p:spTgt spid="20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3" dur="500"/>
                                        <p:tgtEl>
                                          <p:spTgt spid="20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5" fill="hold" nodeType="clickPar">
                      <p:stCondLst>
                        <p:cond delay="indefinite"/>
                      </p:stCondLst>
                      <p:childTnLst>
                        <p:par>
                          <p:cTn id="3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9" dur="1000" fill="hold"/>
                                        <p:tgtEl>
                                          <p:spTgt spid="20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1000" fill="hold"/>
                                        <p:tgtEl>
                                          <p:spTgt spid="20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1" dur="1000"/>
                                        <p:tgtEl>
                                          <p:spTgt spid="205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3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65" dur="500"/>
                                        <p:tgtEl>
                                          <p:spTgt spid="2058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6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68" dur="500"/>
                                        <p:tgtEl>
                                          <p:spTgt spid="20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 nodeType="clickPar">
                      <p:stCondLst>
                        <p:cond delay="indefinite"/>
                      </p:stCondLst>
                      <p:childTnLst>
                        <p:par>
                          <p:cTn id="3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3" dur="2000"/>
                                        <p:tgtEl>
                                          <p:spTgt spid="205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7" dur="2000"/>
                                        <p:tgtEl>
                                          <p:spTgt spid="205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 nodeType="clickPar">
                      <p:stCondLst>
                        <p:cond delay="indefinite"/>
                      </p:stCondLst>
                      <p:childTnLst>
                        <p:par>
                          <p:cTn id="3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2" fill="hold" nodeType="clickPar">
                      <p:stCondLst>
                        <p:cond delay="indefinite"/>
                      </p:stCondLst>
                      <p:childTnLst>
                        <p:par>
                          <p:cTn id="3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5" dur="500"/>
                                        <p:tgtEl>
                                          <p:spTgt spid="20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8" dur="500"/>
                                        <p:tgtEl>
                                          <p:spTgt spid="20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1" dur="500"/>
                                        <p:tgtEl>
                                          <p:spTgt spid="2058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 nodeType="clickPar">
                      <p:stCondLst>
                        <p:cond delay="indefinite"/>
                      </p:stCondLst>
                      <p:childTnLst>
                        <p:par>
                          <p:cTn id="3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97" dur="500"/>
                                        <p:tgtEl>
                                          <p:spTgt spid="205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8" fill="hold" nodeType="clickPar">
                      <p:stCondLst>
                        <p:cond delay="indefinite"/>
                      </p:stCondLst>
                      <p:childTnLst>
                        <p:par>
                          <p:cTn id="3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2" dur="2000"/>
                                        <p:tgtEl>
                                          <p:spTgt spid="205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6" dur="2000"/>
                                        <p:tgtEl>
                                          <p:spTgt spid="205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7" fill="hold" nodeType="clickPar">
                      <p:stCondLst>
                        <p:cond delay="indefinite"/>
                      </p:stCondLst>
                      <p:childTnLst>
                        <p:par>
                          <p:cTn id="4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1" fill="hold" nodeType="clickPar">
                      <p:stCondLst>
                        <p:cond delay="indefinite"/>
                      </p:stCondLst>
                      <p:childTnLst>
                        <p:par>
                          <p:cTn id="4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4" dur="500"/>
                                        <p:tgtEl>
                                          <p:spTgt spid="205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7" dur="500"/>
                                        <p:tgtEl>
                                          <p:spTgt spid="205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0" dur="500"/>
                                        <p:tgtEl>
                                          <p:spTgt spid="205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3" dur="500"/>
                                        <p:tgtEl>
                                          <p:spTgt spid="205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6" dur="500"/>
                                        <p:tgtEl>
                                          <p:spTgt spid="205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9" dur="500"/>
                                        <p:tgtEl>
                                          <p:spTgt spid="205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2" dur="500"/>
                                        <p:tgtEl>
                                          <p:spTgt spid="205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5" dur="500"/>
                                        <p:tgtEl>
                                          <p:spTgt spid="205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7" fill="hold" nodeType="clickPar">
                      <p:stCondLst>
                        <p:cond delay="indefinite"/>
                      </p:stCondLst>
                      <p:childTnLst>
                        <p:par>
                          <p:cTn id="4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9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9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9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95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95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95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95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95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95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95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95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9" fill="hold" nodeType="clickPar">
                      <p:stCondLst>
                        <p:cond delay="indefinite"/>
                      </p:stCondLst>
                      <p:childTnLst>
                        <p:par>
                          <p:cTn id="5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2" dur="500"/>
                                        <p:tgtEl>
                                          <p:spTgt spid="2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5" dur="500"/>
                                        <p:tgtEl>
                                          <p:spTgt spid="2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0" dur="1000" fill="hold"/>
                                        <p:tgtEl>
                                          <p:spTgt spid="205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1" dur="1000" fill="hold"/>
                                        <p:tgtEl>
                                          <p:spTgt spid="205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2" dur="1000"/>
                                        <p:tgtEl>
                                          <p:spTgt spid="205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4" grpId="0"/>
      <p:bldP spid="20547" grpId="0"/>
      <p:bldP spid="20550" grpId="0"/>
      <p:bldP spid="20553" grpId="0"/>
      <p:bldP spid="20556" grpId="0"/>
      <p:bldP spid="20559" grpId="0"/>
      <p:bldP spid="20562" grpId="0"/>
      <p:bldP spid="20565" grpId="0"/>
      <p:bldP spid="20568" grpId="0"/>
      <p:bldP spid="20571" grpId="0"/>
      <p:bldP spid="20574" grpId="0"/>
      <p:bldP spid="20577" grpId="0"/>
      <p:bldP spid="20580" grpId="0"/>
      <p:bldP spid="20583" grpId="0" animBg="1"/>
      <p:bldP spid="20583" grpId="1" animBg="1"/>
      <p:bldP spid="20585" grpId="0"/>
      <p:bldP spid="20587" grpId="0" build="allAtOnce" animBg="1"/>
      <p:bldP spid="20587" grpId="1" build="allAtOnce" animBg="1"/>
      <p:bldP spid="20590" grpId="0" animBg="1"/>
      <p:bldP spid="20590" grpId="1" animBg="1"/>
      <p:bldP spid="20591" grpId="0" animBg="1"/>
      <p:bldP spid="20591" grpId="1" animBg="1"/>
      <p:bldP spid="20594" grpId="0" animBg="1"/>
      <p:bldP spid="20594" grpId="1" animBg="1"/>
      <p:bldP spid="20595" grpId="0" build="allAtOnce" animBg="1"/>
      <p:bldP spid="2059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id="{0B06F91D-E916-EF58-BB95-2F5B2FE37B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2763" y="644525"/>
            <a:ext cx="5632450" cy="3697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>
            <a:extLst>
              <a:ext uri="{FF2B5EF4-FFF2-40B4-BE49-F238E27FC236}">
                <a16:creationId xmlns:a16="http://schemas.microsoft.com/office/drawing/2014/main" id="{EFE54B4D-ADD2-9CFC-921F-AE634EECF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3998913"/>
            <a:ext cx="2532062" cy="213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08" name="AutoShape 4">
            <a:extLst>
              <a:ext uri="{FF2B5EF4-FFF2-40B4-BE49-F238E27FC236}">
                <a16:creationId xmlns:a16="http://schemas.microsoft.com/office/drawing/2014/main" id="{17760CA1-A824-74CF-46BA-65F368349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1150938"/>
            <a:ext cx="2532062" cy="3070225"/>
          </a:xfrm>
          <a:prstGeom prst="cloudCallout">
            <a:avLst>
              <a:gd name="adj1" fmla="val 54894"/>
              <a:gd name="adj2" fmla="val 45671"/>
            </a:avLst>
          </a:prstGeom>
          <a:solidFill>
            <a:srgbClr val="800000"/>
          </a:solidFill>
          <a:ln w="5715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b="1">
                <a:solidFill>
                  <a:schemeClr val="bg1"/>
                </a:solidFill>
              </a:rPr>
              <a:t>I wonder if there is a connection between the age of a car and its value.</a:t>
            </a:r>
            <a:endParaRPr lang="en-US" altLang="en-US" sz="2000" b="1">
              <a:solidFill>
                <a:schemeClr val="bg1"/>
              </a:solidFill>
            </a:endParaRPr>
          </a:p>
        </p:txBody>
      </p:sp>
      <p:sp>
        <p:nvSpPr>
          <p:cNvPr id="6149" name="AutoShape 5">
            <a:hlinkClick r:id="" action="ppaction://hlinkshowjump?jump=nextslide" highlightClick="1">
              <a:snd r:embed="rId6" name="laser.wav"/>
            </a:hlinkClick>
            <a:extLst>
              <a:ext uri="{FF2B5EF4-FFF2-40B4-BE49-F238E27FC236}">
                <a16:creationId xmlns:a16="http://schemas.microsoft.com/office/drawing/2014/main" id="{8C181C08-49F2-008B-989B-B5E3D228EF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7938" y="6562725"/>
            <a:ext cx="600075" cy="295275"/>
          </a:xfrm>
          <a:prstGeom prst="actionButtonForwardNex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6150" name="AutoShape 6">
            <a:hlinkClick r:id="" action="ppaction://hlinkshowjump?jump=previousslide" highlightClick="1">
              <a:snd r:embed="rId6" name="laser.wav"/>
            </a:hlinkClick>
            <a:extLst>
              <a:ext uri="{FF2B5EF4-FFF2-40B4-BE49-F238E27FC236}">
                <a16:creationId xmlns:a16="http://schemas.microsoft.com/office/drawing/2014/main" id="{107AE3C0-351D-E48B-03C1-8C23430A4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525" y="6562725"/>
            <a:ext cx="631825" cy="295275"/>
          </a:xfrm>
          <a:prstGeom prst="actionButtonBackPrevious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6151" name="AutoShape 7">
            <a:hlinkClick r:id="rId7" action="ppaction://hlinksldjump" highlightClick="1">
              <a:snd r:embed="rId6" name="laser.wav"/>
            </a:hlinkClick>
            <a:extLst>
              <a:ext uri="{FF2B5EF4-FFF2-40B4-BE49-F238E27FC236}">
                <a16:creationId xmlns:a16="http://schemas.microsoft.com/office/drawing/2014/main" id="{ECA6465A-D878-8B2D-1906-C73B8B755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6213" y="6489700"/>
            <a:ext cx="1304925" cy="368300"/>
          </a:xfrm>
          <a:prstGeom prst="actionButtonBlank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bg1"/>
                </a:solidFill>
              </a:rPr>
              <a:t>Menu</a:t>
            </a:r>
            <a:endParaRPr lang="en-US" alt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push dir="r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MP2">
            <a:extLst>
              <a:ext uri="{FF2B5EF4-FFF2-40B4-BE49-F238E27FC236}">
                <a16:creationId xmlns:a16="http://schemas.microsoft.com/office/drawing/2014/main" id="{EBB03E69-E78C-B364-57B4-9128591E13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1" name="Picture 3">
            <a:extLst>
              <a:ext uri="{FF2B5EF4-FFF2-40B4-BE49-F238E27FC236}">
                <a16:creationId xmlns:a16="http://schemas.microsoft.com/office/drawing/2014/main" id="{D1E3BD0A-7F58-F8B4-4AC7-0EC71E356F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7725" y="1309688"/>
            <a:ext cx="1946275" cy="1277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2" name="Rectangle 4">
            <a:extLst>
              <a:ext uri="{FF2B5EF4-FFF2-40B4-BE49-F238E27FC236}">
                <a16:creationId xmlns:a16="http://schemas.microsoft.com/office/drawing/2014/main" id="{591509A7-A7EA-43AE-4EF8-69ED2C79B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1613" y="0"/>
            <a:ext cx="7372350" cy="11509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graphicFrame>
        <p:nvGraphicFramePr>
          <p:cNvPr id="22533" name="Group 5">
            <a:extLst>
              <a:ext uri="{FF2B5EF4-FFF2-40B4-BE49-F238E27FC236}">
                <a16:creationId xmlns:a16="http://schemas.microsoft.com/office/drawing/2014/main" id="{33A05533-9455-4A9A-5263-29B0457DF70D}"/>
              </a:ext>
            </a:extLst>
          </p:cNvPr>
          <p:cNvGraphicFramePr>
            <a:graphicFrameLocks noGrp="1"/>
          </p:cNvGraphicFramePr>
          <p:nvPr/>
        </p:nvGraphicFramePr>
        <p:xfrm>
          <a:off x="1597025" y="106363"/>
          <a:ext cx="7151688" cy="1355725"/>
        </p:xfrm>
        <a:graphic>
          <a:graphicData uri="http://schemas.openxmlformats.org/drawingml/2006/table">
            <a:tbl>
              <a:tblPr/>
              <a:tblGrid>
                <a:gridCol w="476250">
                  <a:extLst>
                    <a:ext uri="{9D8B030D-6E8A-4147-A177-3AD203B41FA5}">
                      <a16:colId xmlns:a16="http://schemas.microsoft.com/office/drawing/2014/main" val="716868322"/>
                    </a:ext>
                  </a:extLst>
                </a:gridCol>
                <a:gridCol w="476250">
                  <a:extLst>
                    <a:ext uri="{9D8B030D-6E8A-4147-A177-3AD203B41FA5}">
                      <a16:colId xmlns:a16="http://schemas.microsoft.com/office/drawing/2014/main" val="2046732730"/>
                    </a:ext>
                  </a:extLst>
                </a:gridCol>
                <a:gridCol w="477838">
                  <a:extLst>
                    <a:ext uri="{9D8B030D-6E8A-4147-A177-3AD203B41FA5}">
                      <a16:colId xmlns:a16="http://schemas.microsoft.com/office/drawing/2014/main" val="1944622592"/>
                    </a:ext>
                  </a:extLst>
                </a:gridCol>
                <a:gridCol w="476250">
                  <a:extLst>
                    <a:ext uri="{9D8B030D-6E8A-4147-A177-3AD203B41FA5}">
                      <a16:colId xmlns:a16="http://schemas.microsoft.com/office/drawing/2014/main" val="1508636824"/>
                    </a:ext>
                  </a:extLst>
                </a:gridCol>
                <a:gridCol w="476250">
                  <a:extLst>
                    <a:ext uri="{9D8B030D-6E8A-4147-A177-3AD203B41FA5}">
                      <a16:colId xmlns:a16="http://schemas.microsoft.com/office/drawing/2014/main" val="2346399689"/>
                    </a:ext>
                  </a:extLst>
                </a:gridCol>
                <a:gridCol w="476250">
                  <a:extLst>
                    <a:ext uri="{9D8B030D-6E8A-4147-A177-3AD203B41FA5}">
                      <a16:colId xmlns:a16="http://schemas.microsoft.com/office/drawing/2014/main" val="1933211474"/>
                    </a:ext>
                  </a:extLst>
                </a:gridCol>
                <a:gridCol w="477837">
                  <a:extLst>
                    <a:ext uri="{9D8B030D-6E8A-4147-A177-3AD203B41FA5}">
                      <a16:colId xmlns:a16="http://schemas.microsoft.com/office/drawing/2014/main" val="368143093"/>
                    </a:ext>
                  </a:extLst>
                </a:gridCol>
                <a:gridCol w="477838">
                  <a:extLst>
                    <a:ext uri="{9D8B030D-6E8A-4147-A177-3AD203B41FA5}">
                      <a16:colId xmlns:a16="http://schemas.microsoft.com/office/drawing/2014/main" val="581136264"/>
                    </a:ext>
                  </a:extLst>
                </a:gridCol>
                <a:gridCol w="477837">
                  <a:extLst>
                    <a:ext uri="{9D8B030D-6E8A-4147-A177-3AD203B41FA5}">
                      <a16:colId xmlns:a16="http://schemas.microsoft.com/office/drawing/2014/main" val="1726782237"/>
                    </a:ext>
                  </a:extLst>
                </a:gridCol>
                <a:gridCol w="476250">
                  <a:extLst>
                    <a:ext uri="{9D8B030D-6E8A-4147-A177-3AD203B41FA5}">
                      <a16:colId xmlns:a16="http://schemas.microsoft.com/office/drawing/2014/main" val="3145318900"/>
                    </a:ext>
                  </a:extLst>
                </a:gridCol>
                <a:gridCol w="476250">
                  <a:extLst>
                    <a:ext uri="{9D8B030D-6E8A-4147-A177-3AD203B41FA5}">
                      <a16:colId xmlns:a16="http://schemas.microsoft.com/office/drawing/2014/main" val="868487444"/>
                    </a:ext>
                  </a:extLst>
                </a:gridCol>
                <a:gridCol w="476250">
                  <a:extLst>
                    <a:ext uri="{9D8B030D-6E8A-4147-A177-3AD203B41FA5}">
                      <a16:colId xmlns:a16="http://schemas.microsoft.com/office/drawing/2014/main" val="3975007221"/>
                    </a:ext>
                  </a:extLst>
                </a:gridCol>
                <a:gridCol w="477838">
                  <a:extLst>
                    <a:ext uri="{9D8B030D-6E8A-4147-A177-3AD203B41FA5}">
                      <a16:colId xmlns:a16="http://schemas.microsoft.com/office/drawing/2014/main" val="3807270650"/>
                    </a:ext>
                  </a:extLst>
                </a:gridCol>
                <a:gridCol w="476250">
                  <a:extLst>
                    <a:ext uri="{9D8B030D-6E8A-4147-A177-3AD203B41FA5}">
                      <a16:colId xmlns:a16="http://schemas.microsoft.com/office/drawing/2014/main" val="3194521833"/>
                    </a:ext>
                  </a:extLst>
                </a:gridCol>
                <a:gridCol w="476250">
                  <a:extLst>
                    <a:ext uri="{9D8B030D-6E8A-4147-A177-3AD203B41FA5}">
                      <a16:colId xmlns:a16="http://schemas.microsoft.com/office/drawing/2014/main" val="126868089"/>
                    </a:ext>
                  </a:extLst>
                </a:gridCol>
              </a:tblGrid>
              <a:tr h="676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7094044"/>
                  </a:ext>
                </a:extLst>
              </a:tr>
              <a:tr h="679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284" marR="64284" marT="32142" marB="321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3498427"/>
                  </a:ext>
                </a:extLst>
              </a:tr>
            </a:tbl>
          </a:graphicData>
        </a:graphic>
      </p:graphicFrame>
      <p:pic>
        <p:nvPicPr>
          <p:cNvPr id="7223" name="Picture 55">
            <a:extLst>
              <a:ext uri="{FF2B5EF4-FFF2-40B4-BE49-F238E27FC236}">
                <a16:creationId xmlns:a16="http://schemas.microsoft.com/office/drawing/2014/main" id="{700D18FD-FFC4-185B-8272-4ABABBD060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3113088"/>
            <a:ext cx="1617662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84" name="Text Box 56">
            <a:extLst>
              <a:ext uri="{FF2B5EF4-FFF2-40B4-BE49-F238E27FC236}">
                <a16:creationId xmlns:a16="http://schemas.microsoft.com/office/drawing/2014/main" id="{23405A29-03B6-1CE0-5C1A-83C092483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1655763"/>
            <a:ext cx="53816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2585" name="Text Box 57">
            <a:extLst>
              <a:ext uri="{FF2B5EF4-FFF2-40B4-BE49-F238E27FC236}">
                <a16:creationId xmlns:a16="http://schemas.microsoft.com/office/drawing/2014/main" id="{136C890C-7CCA-D745-78B7-B6AC23854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3850" y="2986088"/>
            <a:ext cx="53657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2586" name="Text Box 58">
            <a:extLst>
              <a:ext uri="{FF2B5EF4-FFF2-40B4-BE49-F238E27FC236}">
                <a16:creationId xmlns:a16="http://schemas.microsoft.com/office/drawing/2014/main" id="{53F58F9E-853C-99B3-9AC0-C7E987CFB7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3563" y="5232400"/>
            <a:ext cx="53816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2587" name="Text Box 59">
            <a:extLst>
              <a:ext uri="{FF2B5EF4-FFF2-40B4-BE49-F238E27FC236}">
                <a16:creationId xmlns:a16="http://schemas.microsoft.com/office/drawing/2014/main" id="{221FD8FD-BB2E-C192-0908-2B156CFA0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29000"/>
            <a:ext cx="53816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2588" name="Text Box 60">
            <a:extLst>
              <a:ext uri="{FF2B5EF4-FFF2-40B4-BE49-F238E27FC236}">
                <a16:creationId xmlns:a16="http://schemas.microsoft.com/office/drawing/2014/main" id="{0A2A8634-FA7B-28B1-4BA5-347052580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3075" y="4314825"/>
            <a:ext cx="53816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2589" name="Text Box 61">
            <a:extLst>
              <a:ext uri="{FF2B5EF4-FFF2-40B4-BE49-F238E27FC236}">
                <a16:creationId xmlns:a16="http://schemas.microsoft.com/office/drawing/2014/main" id="{73E8F0C5-2D8D-116A-EA5F-0684696FB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2986088"/>
            <a:ext cx="53816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2590" name="Text Box 62">
            <a:extLst>
              <a:ext uri="{FF2B5EF4-FFF2-40B4-BE49-F238E27FC236}">
                <a16:creationId xmlns:a16="http://schemas.microsoft.com/office/drawing/2014/main" id="{65F798E7-648A-FD67-98D0-897106DA3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6925" y="2100263"/>
            <a:ext cx="538163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2591" name="Text Box 63">
            <a:extLst>
              <a:ext uri="{FF2B5EF4-FFF2-40B4-BE49-F238E27FC236}">
                <a16:creationId xmlns:a16="http://schemas.microsoft.com/office/drawing/2014/main" id="{BB9627F5-4680-F667-E418-3668D307B8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3" y="3871913"/>
            <a:ext cx="53816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2592" name="Text Box 64">
            <a:extLst>
              <a:ext uri="{FF2B5EF4-FFF2-40B4-BE49-F238E27FC236}">
                <a16:creationId xmlns:a16="http://schemas.microsoft.com/office/drawing/2014/main" id="{63D2AA4E-B2AF-7E5B-7327-D4F03EB7E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3525" y="1655763"/>
            <a:ext cx="53816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2593" name="Text Box 65">
            <a:extLst>
              <a:ext uri="{FF2B5EF4-FFF2-40B4-BE49-F238E27FC236}">
                <a16:creationId xmlns:a16="http://schemas.microsoft.com/office/drawing/2014/main" id="{D4F6823C-3E8C-DFBF-B5D1-597BE336F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3" y="4314825"/>
            <a:ext cx="53816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2594" name="Text Box 66">
            <a:extLst>
              <a:ext uri="{FF2B5EF4-FFF2-40B4-BE49-F238E27FC236}">
                <a16:creationId xmlns:a16="http://schemas.microsoft.com/office/drawing/2014/main" id="{9A08ABA1-8270-F947-F3AC-A5A896C4AC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0" y="3429000"/>
            <a:ext cx="53816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2595" name="Text Box 67">
            <a:extLst>
              <a:ext uri="{FF2B5EF4-FFF2-40B4-BE49-F238E27FC236}">
                <a16:creationId xmlns:a16="http://schemas.microsoft.com/office/drawing/2014/main" id="{02070868-40CD-7A96-9A93-767CFC56FD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1813" y="4789488"/>
            <a:ext cx="53816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2596" name="Text Box 68">
            <a:extLst>
              <a:ext uri="{FF2B5EF4-FFF2-40B4-BE49-F238E27FC236}">
                <a16:creationId xmlns:a16="http://schemas.microsoft.com/office/drawing/2014/main" id="{0172F46D-D818-7DB2-6377-DCC7899EB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9350" y="2543175"/>
            <a:ext cx="53816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2597" name="Text Box 69">
            <a:extLst>
              <a:ext uri="{FF2B5EF4-FFF2-40B4-BE49-F238E27FC236}">
                <a16:creationId xmlns:a16="http://schemas.microsoft.com/office/drawing/2014/main" id="{8776E87F-E1E1-3443-B880-11DB49DB4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338" y="2986088"/>
            <a:ext cx="53816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X</a:t>
            </a:r>
            <a:endParaRPr lang="en-US" altLang="en-US" sz="1400" b="1"/>
          </a:p>
        </p:txBody>
      </p:sp>
      <p:sp>
        <p:nvSpPr>
          <p:cNvPr id="22598" name="Line 70">
            <a:extLst>
              <a:ext uri="{FF2B5EF4-FFF2-40B4-BE49-F238E27FC236}">
                <a16:creationId xmlns:a16="http://schemas.microsoft.com/office/drawing/2014/main" id="{63AF5E1F-19BD-7AF9-7F46-C09654C1321A}"/>
              </a:ext>
            </a:extLst>
          </p:cNvPr>
          <p:cNvSpPr>
            <a:spLocks noChangeShapeType="1"/>
          </p:cNvSpPr>
          <p:nvPr/>
        </p:nvSpPr>
        <p:spPr bwMode="auto">
          <a:xfrm>
            <a:off x="1501775" y="1562100"/>
            <a:ext cx="6011863" cy="392430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99" name="AutoShape 71">
            <a:extLst>
              <a:ext uri="{FF2B5EF4-FFF2-40B4-BE49-F238E27FC236}">
                <a16:creationId xmlns:a16="http://schemas.microsoft.com/office/drawing/2014/main" id="{D2E14103-C49D-CF56-99CE-97E3974F57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2500" y="1371600"/>
            <a:ext cx="3036888" cy="1866900"/>
          </a:xfrm>
          <a:prstGeom prst="cloudCallout">
            <a:avLst>
              <a:gd name="adj1" fmla="val 54153"/>
              <a:gd name="adj2" fmla="val 49222"/>
            </a:avLst>
          </a:prstGeom>
          <a:solidFill>
            <a:srgbClr val="800000"/>
          </a:solidFill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700" b="1">
                <a:solidFill>
                  <a:schemeClr val="bg1"/>
                </a:solidFill>
              </a:rPr>
              <a:t>How much should an  8  year old car be worth ?</a:t>
            </a:r>
            <a:endParaRPr lang="en-US" altLang="en-US" sz="1700" b="1">
              <a:solidFill>
                <a:schemeClr val="bg1"/>
              </a:solidFill>
            </a:endParaRPr>
          </a:p>
        </p:txBody>
      </p:sp>
      <p:sp>
        <p:nvSpPr>
          <p:cNvPr id="22600" name="Line 72">
            <a:extLst>
              <a:ext uri="{FF2B5EF4-FFF2-40B4-BE49-F238E27FC236}">
                <a16:creationId xmlns:a16="http://schemas.microsoft.com/office/drawing/2014/main" id="{2AADA4A3-9F3F-6B34-C4A5-F0644984533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76750" y="3492500"/>
            <a:ext cx="0" cy="2278063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601" name="Line 73">
            <a:extLst>
              <a:ext uri="{FF2B5EF4-FFF2-40B4-BE49-F238E27FC236}">
                <a16:creationId xmlns:a16="http://schemas.microsoft.com/office/drawing/2014/main" id="{EE679C47-A4CA-3145-1B8B-8E1C9306AF43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3524250"/>
            <a:ext cx="3576637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602" name="AutoShape 74">
            <a:extLst>
              <a:ext uri="{FF2B5EF4-FFF2-40B4-BE49-F238E27FC236}">
                <a16:creationId xmlns:a16="http://schemas.microsoft.com/office/drawing/2014/main" id="{E67E6181-4974-D7D0-941E-3DE84F6DFB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3744913"/>
            <a:ext cx="1677987" cy="823912"/>
          </a:xfrm>
          <a:prstGeom prst="irregularSeal1">
            <a:avLst/>
          </a:prstGeom>
          <a:solidFill>
            <a:srgbClr val="800000"/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£ 5100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22603" name="AutoShape 75">
            <a:extLst>
              <a:ext uri="{FF2B5EF4-FFF2-40B4-BE49-F238E27FC236}">
                <a16:creationId xmlns:a16="http://schemas.microsoft.com/office/drawing/2014/main" id="{14E01BA5-D326-3FF0-ED44-047183A574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638" y="1214438"/>
            <a:ext cx="2986087" cy="1328737"/>
          </a:xfrm>
          <a:prstGeom prst="cloudCallout">
            <a:avLst>
              <a:gd name="adj1" fmla="val 74454"/>
              <a:gd name="adj2" fmla="val 95639"/>
            </a:avLst>
          </a:prstGeom>
          <a:solidFill>
            <a:srgbClr val="800000"/>
          </a:solidFill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How old should a car be when it is worth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£ 7000  ? 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22604" name="Line 76">
            <a:extLst>
              <a:ext uri="{FF2B5EF4-FFF2-40B4-BE49-F238E27FC236}">
                <a16:creationId xmlns:a16="http://schemas.microsoft.com/office/drawing/2014/main" id="{AC6D69B0-6D16-78F9-17A4-AC82E4BB3A94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2670175"/>
            <a:ext cx="2279650" cy="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605" name="Line 77">
            <a:extLst>
              <a:ext uri="{FF2B5EF4-FFF2-40B4-BE49-F238E27FC236}">
                <a16:creationId xmlns:a16="http://schemas.microsoft.com/office/drawing/2014/main" id="{96C8E278-6C1E-8772-0FD6-4CED4A8CB3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16263" y="2670175"/>
            <a:ext cx="31750" cy="3100388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606" name="AutoShape 78">
            <a:extLst>
              <a:ext uri="{FF2B5EF4-FFF2-40B4-BE49-F238E27FC236}">
                <a16:creationId xmlns:a16="http://schemas.microsoft.com/office/drawing/2014/main" id="{F33A570E-C5C6-FE3D-44D5-0D19BDD74C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5013" y="6054725"/>
            <a:ext cx="1392237" cy="803275"/>
          </a:xfrm>
          <a:prstGeom prst="irregularSeal1">
            <a:avLst/>
          </a:prstGeom>
          <a:solidFill>
            <a:srgbClr val="800000"/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>
                <a:solidFill>
                  <a:schemeClr val="bg1"/>
                </a:solidFill>
              </a:rPr>
              <a:t>5 years</a:t>
            </a:r>
            <a:endParaRPr lang="en-US" altLang="en-US" sz="1400" b="1">
              <a:solidFill>
                <a:schemeClr val="bg1"/>
              </a:solidFill>
            </a:endParaRPr>
          </a:p>
        </p:txBody>
      </p:sp>
      <p:sp>
        <p:nvSpPr>
          <p:cNvPr id="22607" name="Text Box 79">
            <a:extLst>
              <a:ext uri="{FF2B5EF4-FFF2-40B4-BE49-F238E27FC236}">
                <a16:creationId xmlns:a16="http://schemas.microsoft.com/office/drawing/2014/main" id="{417233B5-D62F-0503-4C08-00119C691D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3563" y="1214438"/>
            <a:ext cx="569912" cy="32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700" b="1"/>
              <a:t>x</a:t>
            </a:r>
            <a:endParaRPr lang="en-US" altLang="en-US" sz="1700" b="1"/>
          </a:p>
        </p:txBody>
      </p:sp>
      <p:pic>
        <p:nvPicPr>
          <p:cNvPr id="22608" name="Picture 80">
            <a:extLst>
              <a:ext uri="{FF2B5EF4-FFF2-40B4-BE49-F238E27FC236}">
                <a16:creationId xmlns:a16="http://schemas.microsoft.com/office/drawing/2014/main" id="{F5202455-EC76-26D2-CA23-272CF9FD09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938" y="1784350"/>
            <a:ext cx="2532062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609" name="AutoShape 81">
            <a:extLst>
              <a:ext uri="{FF2B5EF4-FFF2-40B4-BE49-F238E27FC236}">
                <a16:creationId xmlns:a16="http://schemas.microsoft.com/office/drawing/2014/main" id="{5A5AB901-81A5-BB14-BB33-31194D43F7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2375" y="1309688"/>
            <a:ext cx="3371850" cy="1993900"/>
          </a:xfrm>
          <a:prstGeom prst="cloudCallout">
            <a:avLst>
              <a:gd name="adj1" fmla="val 74671"/>
              <a:gd name="adj2" fmla="val 48806"/>
            </a:avLst>
          </a:prstGeom>
          <a:solidFill>
            <a:srgbClr val="800000"/>
          </a:solidFill>
          <a:ln w="57150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700" b="1">
                <a:solidFill>
                  <a:schemeClr val="bg1"/>
                </a:solidFill>
              </a:rPr>
              <a:t>It’s an OUTLIER.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700" b="1">
                <a:solidFill>
                  <a:schemeClr val="bg1"/>
                </a:solidFill>
              </a:rPr>
              <a:t>I will just ignore it !</a:t>
            </a:r>
            <a:r>
              <a:rPr lang="en-GB" altLang="en-US" sz="1700" b="1"/>
              <a:t> </a:t>
            </a:r>
            <a:endParaRPr lang="en-US" altLang="en-US" sz="1700" b="1"/>
          </a:p>
        </p:txBody>
      </p:sp>
      <p:sp>
        <p:nvSpPr>
          <p:cNvPr id="22610" name="AutoShape 82">
            <a:extLst>
              <a:ext uri="{FF2B5EF4-FFF2-40B4-BE49-F238E27FC236}">
                <a16:creationId xmlns:a16="http://schemas.microsoft.com/office/drawing/2014/main" id="{7A4A9101-5844-1F2A-FFD0-FD5A1C654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2663" y="1720850"/>
            <a:ext cx="3038475" cy="1644650"/>
          </a:xfrm>
          <a:prstGeom prst="bevel">
            <a:avLst>
              <a:gd name="adj" fmla="val 12500"/>
            </a:avLst>
          </a:prstGeom>
          <a:solidFill>
            <a:schemeClr val="bg1"/>
          </a:solidFill>
          <a:ln w="57150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 u="sng"/>
              <a:t>Negative Correlation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/>
              <a:t>As one quantity increases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/>
              <a:t> the other decreases.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/>
              <a:t>The line slopes from top left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/>
              <a:t>bottom right. </a:t>
            </a:r>
            <a:endParaRPr lang="en-US" altLang="en-US" sz="1400" b="1"/>
          </a:p>
        </p:txBody>
      </p:sp>
      <p:sp>
        <p:nvSpPr>
          <p:cNvPr id="22611" name="Text Box 83">
            <a:extLst>
              <a:ext uri="{FF2B5EF4-FFF2-40B4-BE49-F238E27FC236}">
                <a16:creationId xmlns:a16="http://schemas.microsoft.com/office/drawing/2014/main" id="{C5BCB1C9-0CDD-D6A3-D0C3-AFA2640E8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4913" y="2163763"/>
            <a:ext cx="265747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 b="1"/>
              <a:t>As the Age increases, the Value Decreases. </a:t>
            </a:r>
            <a:endParaRPr lang="en-US" altLang="en-US" sz="1400" b="1"/>
          </a:p>
        </p:txBody>
      </p:sp>
      <p:sp>
        <p:nvSpPr>
          <p:cNvPr id="7252" name="AutoShape 84">
            <a:hlinkClick r:id="" action="ppaction://hlinkshowjump?jump=nextslide" highlightClick="1">
              <a:snd r:embed="rId13" name="laser.wav"/>
            </a:hlinkClick>
            <a:extLst>
              <a:ext uri="{FF2B5EF4-FFF2-40B4-BE49-F238E27FC236}">
                <a16:creationId xmlns:a16="http://schemas.microsoft.com/office/drawing/2014/main" id="{BA2BFE3D-80E7-C518-B776-3DD1ACBF1F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7938" y="6562725"/>
            <a:ext cx="600075" cy="295275"/>
          </a:xfrm>
          <a:prstGeom prst="actionButtonForwardNex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7253" name="AutoShape 85">
            <a:hlinkClick r:id="" action="ppaction://hlinkshowjump?jump=previousslide" highlightClick="1">
              <a:snd r:embed="rId13" name="laser.wav"/>
            </a:hlinkClick>
            <a:extLst>
              <a:ext uri="{FF2B5EF4-FFF2-40B4-BE49-F238E27FC236}">
                <a16:creationId xmlns:a16="http://schemas.microsoft.com/office/drawing/2014/main" id="{46F327AB-BEF2-ECA0-0857-895B4C2DF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525" y="6562725"/>
            <a:ext cx="631825" cy="295275"/>
          </a:xfrm>
          <a:prstGeom prst="actionButtonBackPrevious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7254" name="AutoShape 86">
            <a:hlinkClick r:id="rId14" action="ppaction://hlinksldjump" highlightClick="1">
              <a:snd r:embed="rId13" name="laser.wav"/>
            </a:hlinkClick>
            <a:extLst>
              <a:ext uri="{FF2B5EF4-FFF2-40B4-BE49-F238E27FC236}">
                <a16:creationId xmlns:a16="http://schemas.microsoft.com/office/drawing/2014/main" id="{323C30D9-9891-0ED8-D006-7D357D553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6489700"/>
            <a:ext cx="1304925" cy="368300"/>
          </a:xfrm>
          <a:prstGeom prst="actionButtonBlank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bg1"/>
                </a:solidFill>
              </a:rPr>
              <a:t>Menu</a:t>
            </a:r>
            <a:endParaRPr lang="en-US" alt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push dir="r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8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2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9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6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3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0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7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94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08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8" dur="2000"/>
                                        <p:tgtEl>
                                          <p:spTgt spid="225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3" dur="2000"/>
                                        <p:tgtEl>
                                          <p:spTgt spid="225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8" dur="2000"/>
                                        <p:tgtEl>
                                          <p:spTgt spid="226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2" dur="2000"/>
                                        <p:tgtEl>
                                          <p:spTgt spid="226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225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2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44" dur="2000"/>
                                        <p:tgtEl>
                                          <p:spTgt spid="226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9" dur="2000"/>
                                        <p:tgtEl>
                                          <p:spTgt spid="226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3" dur="2000"/>
                                        <p:tgtEl>
                                          <p:spTgt spid="226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226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770" decel="100000"/>
                                        <p:tgtEl>
                                          <p:spTgt spid="226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0" dur="770" decel="100000"/>
                                        <p:tgtEl>
                                          <p:spTgt spid="2260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2" dur="770" fill="hold"/>
                                        <p:tgtEl>
                                          <p:spTgt spid="22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4" dur="770" fill="hold"/>
                                        <p:tgtEl>
                                          <p:spTgt spid="22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1000" fill="hold"/>
                                        <p:tgtEl>
                                          <p:spTgt spid="22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1000" fill="hold"/>
                                        <p:tgtEl>
                                          <p:spTgt spid="22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86" dur="2000"/>
                                        <p:tgtEl>
                                          <p:spTgt spid="226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226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6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6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6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610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610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610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610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610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610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610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610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 nodeType="clickPar">
                      <p:stCondLst>
                        <p:cond delay="indefinite"/>
                      </p:stCondLst>
                      <p:childTnLst>
                        <p:par>
                          <p:cTn id="2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3" dur="500"/>
                                        <p:tgtEl>
                                          <p:spTgt spid="22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6" dur="500"/>
                                        <p:tgtEl>
                                          <p:spTgt spid="22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1" dur="500"/>
                                        <p:tgtEl>
                                          <p:spTgt spid="226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84" grpId="0"/>
      <p:bldP spid="22585" grpId="0"/>
      <p:bldP spid="22586" grpId="0"/>
      <p:bldP spid="22587" grpId="0"/>
      <p:bldP spid="22588" grpId="0"/>
      <p:bldP spid="22589" grpId="0"/>
      <p:bldP spid="22590" grpId="0"/>
      <p:bldP spid="22591" grpId="0"/>
      <p:bldP spid="22592" grpId="0"/>
      <p:bldP spid="22593" grpId="0"/>
      <p:bldP spid="22594" grpId="0"/>
      <p:bldP spid="22595" grpId="0"/>
      <p:bldP spid="22596" grpId="0"/>
      <p:bldP spid="22597" grpId="0"/>
      <p:bldP spid="22599" grpId="0" animBg="1"/>
      <p:bldP spid="22599" grpId="1" animBg="1"/>
      <p:bldP spid="22602" grpId="0" animBg="1"/>
      <p:bldP spid="22603" grpId="0" animBg="1"/>
      <p:bldP spid="22603" grpId="1" animBg="1"/>
      <p:bldP spid="22606" grpId="0" animBg="1"/>
      <p:bldP spid="22607" grpId="0"/>
      <p:bldP spid="22609" grpId="0" animBg="1"/>
      <p:bldP spid="22609" grpId="1" animBg="1"/>
      <p:bldP spid="22610" grpId="0" build="allAtOnce" animBg="1"/>
      <p:bldP spid="226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>
            <a:extLst>
              <a:ext uri="{FF2B5EF4-FFF2-40B4-BE49-F238E27FC236}">
                <a16:creationId xmlns:a16="http://schemas.microsoft.com/office/drawing/2014/main" id="{6DC4F1A1-0410-192A-782D-754151F9AA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613" y="3554413"/>
            <a:ext cx="1828800" cy="2532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>
            <a:extLst>
              <a:ext uri="{FF2B5EF4-FFF2-40B4-BE49-F238E27FC236}">
                <a16:creationId xmlns:a16="http://schemas.microsoft.com/office/drawing/2014/main" id="{44947599-A24C-F3FA-452C-43D9A4C92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7063" y="803275"/>
            <a:ext cx="1460500" cy="538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556" name="AutoShape 4">
            <a:extLst>
              <a:ext uri="{FF2B5EF4-FFF2-40B4-BE49-F238E27FC236}">
                <a16:creationId xmlns:a16="http://schemas.microsoft.com/office/drawing/2014/main" id="{71983C53-85D6-5608-4260-424ABDFBF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8775" y="0"/>
            <a:ext cx="4083050" cy="2416175"/>
          </a:xfrm>
          <a:prstGeom prst="wedgeEllipseCallout">
            <a:avLst>
              <a:gd name="adj1" fmla="val 92866"/>
              <a:gd name="adj2" fmla="val 23069"/>
            </a:avLst>
          </a:prstGeom>
          <a:solidFill>
            <a:srgbClr val="800000"/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500" b="1">
                <a:solidFill>
                  <a:schemeClr val="bg1"/>
                </a:solidFill>
              </a:rPr>
              <a:t>I think that tall people are better at Maths than short people !</a:t>
            </a:r>
            <a:endParaRPr lang="en-US" altLang="en-US" sz="2500" b="1">
              <a:solidFill>
                <a:schemeClr val="bg1"/>
              </a:solidFill>
            </a:endParaRPr>
          </a:p>
        </p:txBody>
      </p:sp>
      <p:sp>
        <p:nvSpPr>
          <p:cNvPr id="23557" name="AutoShape 5">
            <a:extLst>
              <a:ext uri="{FF2B5EF4-FFF2-40B4-BE49-F238E27FC236}">
                <a16:creationId xmlns:a16="http://schemas.microsoft.com/office/drawing/2014/main" id="{E80C7A6A-7CFB-40EF-1911-FF371235E4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7938" y="2479675"/>
            <a:ext cx="3543300" cy="1360488"/>
          </a:xfrm>
          <a:prstGeom prst="wedgeEllipseCallout">
            <a:avLst>
              <a:gd name="adj1" fmla="val -51921"/>
              <a:gd name="adj2" fmla="val 89704"/>
            </a:avLst>
          </a:prstGeom>
          <a:solidFill>
            <a:srgbClr val="800000"/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4200" b="1">
                <a:solidFill>
                  <a:schemeClr val="bg1"/>
                </a:solidFill>
              </a:rPr>
              <a:t>No way !</a:t>
            </a:r>
            <a:endParaRPr lang="en-US" altLang="en-US" sz="4200" b="1">
              <a:solidFill>
                <a:schemeClr val="bg1"/>
              </a:solidFill>
            </a:endParaRPr>
          </a:p>
        </p:txBody>
      </p:sp>
      <p:sp>
        <p:nvSpPr>
          <p:cNvPr id="8198" name="AutoShape 6">
            <a:hlinkClick r:id="" action="ppaction://hlinkshowjump?jump=nextslide" highlightClick="1">
              <a:snd r:embed="rId6" name="laser.wav"/>
            </a:hlinkClick>
            <a:extLst>
              <a:ext uri="{FF2B5EF4-FFF2-40B4-BE49-F238E27FC236}">
                <a16:creationId xmlns:a16="http://schemas.microsoft.com/office/drawing/2014/main" id="{EB0028A9-2FAE-AFD9-9B05-3E4A118AC8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7938" y="6562725"/>
            <a:ext cx="600075" cy="295275"/>
          </a:xfrm>
          <a:prstGeom prst="actionButtonForwardNex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8199" name="AutoShape 7">
            <a:hlinkClick r:id="" action="ppaction://hlinkshowjump?jump=previousslide" highlightClick="1">
              <a:snd r:embed="rId6" name="laser.wav"/>
            </a:hlinkClick>
            <a:extLst>
              <a:ext uri="{FF2B5EF4-FFF2-40B4-BE49-F238E27FC236}">
                <a16:creationId xmlns:a16="http://schemas.microsoft.com/office/drawing/2014/main" id="{2FC5C13A-9509-0F83-A059-1A1344B86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525" y="6562725"/>
            <a:ext cx="631825" cy="295275"/>
          </a:xfrm>
          <a:prstGeom prst="actionButtonBackPrevious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8200" name="AutoShape 8">
            <a:hlinkClick r:id="rId7" action="ppaction://hlinksldjump" highlightClick="1">
              <a:snd r:embed="rId6" name="laser.wav"/>
            </a:hlinkClick>
            <a:extLst>
              <a:ext uri="{FF2B5EF4-FFF2-40B4-BE49-F238E27FC236}">
                <a16:creationId xmlns:a16="http://schemas.microsoft.com/office/drawing/2014/main" id="{0A761A18-26DE-EEBE-2F3A-578D8C9E5F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6213" y="6489700"/>
            <a:ext cx="1304925" cy="368300"/>
          </a:xfrm>
          <a:prstGeom prst="actionButtonBlank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bg1"/>
                </a:solidFill>
              </a:rPr>
              <a:t>Menu</a:t>
            </a:r>
            <a:endParaRPr lang="en-US" alt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push dir="r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1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3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1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nimBg="1"/>
      <p:bldP spid="2355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TMP3">
            <a:extLst>
              <a:ext uri="{FF2B5EF4-FFF2-40B4-BE49-F238E27FC236}">
                <a16:creationId xmlns:a16="http://schemas.microsoft.com/office/drawing/2014/main" id="{31430E6D-0FEC-C28D-BF59-955FF9BD71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>
            <a:extLst>
              <a:ext uri="{FF2B5EF4-FFF2-40B4-BE49-F238E27FC236}">
                <a16:creationId xmlns:a16="http://schemas.microsoft.com/office/drawing/2014/main" id="{E625462A-4C5E-D1D4-0730-585CA445FD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1625" y="2163763"/>
            <a:ext cx="971550" cy="2119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0" name="Picture 4">
            <a:extLst>
              <a:ext uri="{FF2B5EF4-FFF2-40B4-BE49-F238E27FC236}">
                <a16:creationId xmlns:a16="http://schemas.microsoft.com/office/drawing/2014/main" id="{F7FD31FD-747E-7FD7-8DDD-DEE14D0187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8813" y="2986088"/>
            <a:ext cx="960437" cy="132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581" name="Rectangle 5">
            <a:extLst>
              <a:ext uri="{FF2B5EF4-FFF2-40B4-BE49-F238E27FC236}">
                <a16:creationId xmlns:a16="http://schemas.microsoft.com/office/drawing/2014/main" id="{84651420-1FAB-24EF-01C5-242B14983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3938" y="169863"/>
            <a:ext cx="6329362" cy="11398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graphicFrame>
        <p:nvGraphicFramePr>
          <p:cNvPr id="24648" name="Group 72">
            <a:extLst>
              <a:ext uri="{FF2B5EF4-FFF2-40B4-BE49-F238E27FC236}">
                <a16:creationId xmlns:a16="http://schemas.microsoft.com/office/drawing/2014/main" id="{DC47E28D-C7D7-601F-172A-B84F29A7350B}"/>
              </a:ext>
            </a:extLst>
          </p:cNvPr>
          <p:cNvGraphicFramePr>
            <a:graphicFrameLocks noGrp="1"/>
          </p:cNvGraphicFramePr>
          <p:nvPr/>
        </p:nvGraphicFramePr>
        <p:xfrm>
          <a:off x="2097088" y="279400"/>
          <a:ext cx="6754812" cy="949325"/>
        </p:xfrm>
        <a:graphic>
          <a:graphicData uri="http://schemas.openxmlformats.org/drawingml/2006/table">
            <a:tbl>
              <a:tblPr/>
              <a:tblGrid>
                <a:gridCol w="482600">
                  <a:extLst>
                    <a:ext uri="{9D8B030D-6E8A-4147-A177-3AD203B41FA5}">
                      <a16:colId xmlns:a16="http://schemas.microsoft.com/office/drawing/2014/main" val="3778258528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3340974909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655710521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3849371436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594096022"/>
                    </a:ext>
                  </a:extLst>
                </a:gridCol>
                <a:gridCol w="481012">
                  <a:extLst>
                    <a:ext uri="{9D8B030D-6E8A-4147-A177-3AD203B41FA5}">
                      <a16:colId xmlns:a16="http://schemas.microsoft.com/office/drawing/2014/main" val="2377577218"/>
                    </a:ext>
                  </a:extLst>
                </a:gridCol>
                <a:gridCol w="485775">
                  <a:extLst>
                    <a:ext uri="{9D8B030D-6E8A-4147-A177-3AD203B41FA5}">
                      <a16:colId xmlns:a16="http://schemas.microsoft.com/office/drawing/2014/main" val="4113240390"/>
                    </a:ext>
                  </a:extLst>
                </a:gridCol>
                <a:gridCol w="481013">
                  <a:extLst>
                    <a:ext uri="{9D8B030D-6E8A-4147-A177-3AD203B41FA5}">
                      <a16:colId xmlns:a16="http://schemas.microsoft.com/office/drawing/2014/main" val="562319445"/>
                    </a:ext>
                  </a:extLst>
                </a:gridCol>
                <a:gridCol w="481012">
                  <a:extLst>
                    <a:ext uri="{9D8B030D-6E8A-4147-A177-3AD203B41FA5}">
                      <a16:colId xmlns:a16="http://schemas.microsoft.com/office/drawing/2014/main" val="1903350202"/>
                    </a:ext>
                  </a:extLst>
                </a:gridCol>
                <a:gridCol w="484188">
                  <a:extLst>
                    <a:ext uri="{9D8B030D-6E8A-4147-A177-3AD203B41FA5}">
                      <a16:colId xmlns:a16="http://schemas.microsoft.com/office/drawing/2014/main" val="2518726337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445262696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1396918237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4194443519"/>
                    </a:ext>
                  </a:extLst>
                </a:gridCol>
                <a:gridCol w="481012">
                  <a:extLst>
                    <a:ext uri="{9D8B030D-6E8A-4147-A177-3AD203B41FA5}">
                      <a16:colId xmlns:a16="http://schemas.microsoft.com/office/drawing/2014/main" val="1146547000"/>
                    </a:ext>
                  </a:extLst>
                </a:gridCol>
              </a:tblGrid>
              <a:tr h="4778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6042471"/>
                  </a:ext>
                </a:extLst>
              </a:tr>
              <a:tr h="4714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160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170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170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145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175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155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5613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0013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145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64800" marT="32400" marB="32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628281"/>
                  </a:ext>
                </a:extLst>
              </a:tr>
            </a:tbl>
          </a:graphicData>
        </a:graphic>
      </p:graphicFrame>
      <p:sp>
        <p:nvSpPr>
          <p:cNvPr id="9269" name="Text Box 53">
            <a:extLst>
              <a:ext uri="{FF2B5EF4-FFF2-40B4-BE49-F238E27FC236}">
                <a16:creationId xmlns:a16="http://schemas.microsoft.com/office/drawing/2014/main" id="{F9AE96A6-8539-122E-9F8D-271D380B01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9188" y="4030663"/>
            <a:ext cx="56832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1700"/>
          </a:p>
        </p:txBody>
      </p:sp>
      <p:sp>
        <p:nvSpPr>
          <p:cNvPr id="24630" name="Text Box 54">
            <a:extLst>
              <a:ext uri="{FF2B5EF4-FFF2-40B4-BE49-F238E27FC236}">
                <a16:creationId xmlns:a16="http://schemas.microsoft.com/office/drawing/2014/main" id="{26BCA2DB-F53E-AFA8-DD6E-B244D8DDE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025" y="1625600"/>
            <a:ext cx="4127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700" b="1"/>
              <a:t>X</a:t>
            </a:r>
            <a:endParaRPr lang="en-US" altLang="en-US" sz="1700" b="1"/>
          </a:p>
        </p:txBody>
      </p:sp>
      <p:sp>
        <p:nvSpPr>
          <p:cNvPr id="24631" name="Text Box 55">
            <a:extLst>
              <a:ext uri="{FF2B5EF4-FFF2-40B4-BE49-F238E27FC236}">
                <a16:creationId xmlns:a16="http://schemas.microsoft.com/office/drawing/2014/main" id="{2337416C-3964-3F40-C6EC-49063CE02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2188" y="3397250"/>
            <a:ext cx="822325" cy="322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700" b="1"/>
              <a:t>X</a:t>
            </a:r>
            <a:endParaRPr lang="en-US" altLang="en-US" sz="1700" b="1"/>
          </a:p>
        </p:txBody>
      </p:sp>
      <p:sp>
        <p:nvSpPr>
          <p:cNvPr id="24632" name="Text Box 56">
            <a:extLst>
              <a:ext uri="{FF2B5EF4-FFF2-40B4-BE49-F238E27FC236}">
                <a16:creationId xmlns:a16="http://schemas.microsoft.com/office/drawing/2014/main" id="{CC729B7A-3CA4-E396-5B66-6D3B39807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1913" y="2511425"/>
            <a:ext cx="442912" cy="322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700" b="1"/>
              <a:t>X</a:t>
            </a:r>
            <a:endParaRPr lang="en-US" altLang="en-US" sz="1700" b="1"/>
          </a:p>
        </p:txBody>
      </p:sp>
      <p:sp>
        <p:nvSpPr>
          <p:cNvPr id="24633" name="Text Box 57">
            <a:extLst>
              <a:ext uri="{FF2B5EF4-FFF2-40B4-BE49-F238E27FC236}">
                <a16:creationId xmlns:a16="http://schemas.microsoft.com/office/drawing/2014/main" id="{8A337526-E071-D067-E442-6BF555C25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0425" y="2511425"/>
            <a:ext cx="379413" cy="322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700" b="1"/>
              <a:t>X</a:t>
            </a:r>
            <a:endParaRPr lang="en-US" altLang="en-US" sz="1700" b="1"/>
          </a:p>
        </p:txBody>
      </p:sp>
      <p:sp>
        <p:nvSpPr>
          <p:cNvPr id="24634" name="Text Box 58">
            <a:extLst>
              <a:ext uri="{FF2B5EF4-FFF2-40B4-BE49-F238E27FC236}">
                <a16:creationId xmlns:a16="http://schemas.microsoft.com/office/drawing/2014/main" id="{72A9F45A-0B7A-4F77-CC26-F9F2397DE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3938" y="5202238"/>
            <a:ext cx="82232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700" b="1"/>
              <a:t>X</a:t>
            </a:r>
            <a:endParaRPr lang="en-US" altLang="en-US" sz="1700" b="1"/>
          </a:p>
        </p:txBody>
      </p:sp>
      <p:sp>
        <p:nvSpPr>
          <p:cNvPr id="24635" name="Text Box 59">
            <a:extLst>
              <a:ext uri="{FF2B5EF4-FFF2-40B4-BE49-F238E27FC236}">
                <a16:creationId xmlns:a16="http://schemas.microsoft.com/office/drawing/2014/main" id="{B8E9F4E2-DAFB-F2DF-DE08-EC97B2DEB7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338" y="4725988"/>
            <a:ext cx="568325" cy="32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700" b="1"/>
              <a:t>X</a:t>
            </a:r>
            <a:endParaRPr lang="en-US" altLang="en-US" sz="1700" b="1"/>
          </a:p>
        </p:txBody>
      </p:sp>
      <p:sp>
        <p:nvSpPr>
          <p:cNvPr id="24636" name="Text Box 60">
            <a:extLst>
              <a:ext uri="{FF2B5EF4-FFF2-40B4-BE49-F238E27FC236}">
                <a16:creationId xmlns:a16="http://schemas.microsoft.com/office/drawing/2014/main" id="{E348E8F5-7098-C023-11FA-6ECEF34881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4425" y="4283075"/>
            <a:ext cx="79057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700" b="1"/>
              <a:t>X</a:t>
            </a:r>
            <a:endParaRPr lang="en-US" altLang="en-US" sz="1700" b="1"/>
          </a:p>
        </p:txBody>
      </p:sp>
      <p:sp>
        <p:nvSpPr>
          <p:cNvPr id="24637" name="Text Box 61">
            <a:extLst>
              <a:ext uri="{FF2B5EF4-FFF2-40B4-BE49-F238E27FC236}">
                <a16:creationId xmlns:a16="http://schemas.microsoft.com/office/drawing/2014/main" id="{971B99E4-163F-08B4-FD6A-B593715AF7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6763" y="2068513"/>
            <a:ext cx="53816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700" b="1"/>
              <a:t>X</a:t>
            </a:r>
            <a:endParaRPr lang="en-US" altLang="en-US" sz="1700" b="1"/>
          </a:p>
        </p:txBody>
      </p:sp>
      <p:sp>
        <p:nvSpPr>
          <p:cNvPr id="24638" name="Text Box 62">
            <a:extLst>
              <a:ext uri="{FF2B5EF4-FFF2-40B4-BE49-F238E27FC236}">
                <a16:creationId xmlns:a16="http://schemas.microsoft.com/office/drawing/2014/main" id="{41C7AFAA-5470-B065-0320-09E5806BF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7525" y="5202238"/>
            <a:ext cx="88582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700" b="1"/>
              <a:t>X</a:t>
            </a:r>
            <a:endParaRPr lang="en-US" altLang="en-US" sz="1700" b="1"/>
          </a:p>
        </p:txBody>
      </p:sp>
      <p:sp>
        <p:nvSpPr>
          <p:cNvPr id="24639" name="Text Box 63">
            <a:extLst>
              <a:ext uri="{FF2B5EF4-FFF2-40B4-BE49-F238E27FC236}">
                <a16:creationId xmlns:a16="http://schemas.microsoft.com/office/drawing/2014/main" id="{72850D7A-8429-6B3A-4D3A-F288DE967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1413" y="3840163"/>
            <a:ext cx="347662" cy="32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700" b="1"/>
              <a:t>X</a:t>
            </a:r>
            <a:endParaRPr lang="en-US" altLang="en-US" sz="1700" b="1"/>
          </a:p>
        </p:txBody>
      </p:sp>
      <p:sp>
        <p:nvSpPr>
          <p:cNvPr id="24640" name="Text Box 64">
            <a:extLst>
              <a:ext uri="{FF2B5EF4-FFF2-40B4-BE49-F238E27FC236}">
                <a16:creationId xmlns:a16="http://schemas.microsoft.com/office/drawing/2014/main" id="{FBA7C439-55A9-4F10-2124-C0DEF993C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2675" y="4283075"/>
            <a:ext cx="3810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700" b="1"/>
              <a:t>X</a:t>
            </a:r>
            <a:endParaRPr lang="en-US" altLang="en-US" sz="1700" b="1"/>
          </a:p>
        </p:txBody>
      </p:sp>
      <p:sp>
        <p:nvSpPr>
          <p:cNvPr id="24641" name="Text Box 65">
            <a:extLst>
              <a:ext uri="{FF2B5EF4-FFF2-40B4-BE49-F238E27FC236}">
                <a16:creationId xmlns:a16="http://schemas.microsoft.com/office/drawing/2014/main" id="{E3648FCD-9901-0C94-7128-0A468D42D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1600" y="4283075"/>
            <a:ext cx="60166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700" b="1"/>
              <a:t>X</a:t>
            </a:r>
            <a:endParaRPr lang="en-US" altLang="en-US" sz="1700" b="1"/>
          </a:p>
        </p:txBody>
      </p:sp>
      <p:sp>
        <p:nvSpPr>
          <p:cNvPr id="24642" name="Text Box 66">
            <a:extLst>
              <a:ext uri="{FF2B5EF4-FFF2-40B4-BE49-F238E27FC236}">
                <a16:creationId xmlns:a16="http://schemas.microsoft.com/office/drawing/2014/main" id="{1D69EDE2-A440-0FAF-CE12-CC32CFC9F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4013" y="4757738"/>
            <a:ext cx="506412" cy="32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700" b="1"/>
              <a:t>X</a:t>
            </a:r>
            <a:endParaRPr lang="en-US" altLang="en-US" sz="1700" b="1"/>
          </a:p>
        </p:txBody>
      </p:sp>
      <p:sp>
        <p:nvSpPr>
          <p:cNvPr id="24643" name="AutoShape 67">
            <a:extLst>
              <a:ext uri="{FF2B5EF4-FFF2-40B4-BE49-F238E27FC236}">
                <a16:creationId xmlns:a16="http://schemas.microsoft.com/office/drawing/2014/main" id="{A5A6DAB6-0759-EA8F-8886-5A667EF7C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6163" y="1309688"/>
            <a:ext cx="2943225" cy="1455737"/>
          </a:xfrm>
          <a:prstGeom prst="wedgeEllipseCallout">
            <a:avLst>
              <a:gd name="adj1" fmla="val 64889"/>
              <a:gd name="adj2" fmla="val 33644"/>
            </a:avLst>
          </a:prstGeom>
          <a:solidFill>
            <a:srgbClr val="800000"/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700" b="1">
                <a:solidFill>
                  <a:schemeClr val="bg1"/>
                </a:solidFill>
              </a:rPr>
              <a:t>I don’t seem to be able to draw in a Line of Best Fit !</a:t>
            </a:r>
            <a:endParaRPr lang="en-US" altLang="en-US" sz="1700" b="1">
              <a:solidFill>
                <a:schemeClr val="bg1"/>
              </a:solidFill>
            </a:endParaRPr>
          </a:p>
        </p:txBody>
      </p:sp>
      <p:sp>
        <p:nvSpPr>
          <p:cNvPr id="24644" name="AutoShape 68">
            <a:extLst>
              <a:ext uri="{FF2B5EF4-FFF2-40B4-BE49-F238E27FC236}">
                <a16:creationId xmlns:a16="http://schemas.microsoft.com/office/drawing/2014/main" id="{11DAF325-CE43-8D1A-CDF6-C1C0C29AC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1913" y="1309688"/>
            <a:ext cx="2625725" cy="1265237"/>
          </a:xfrm>
          <a:prstGeom prst="wedgeEllipseCallout">
            <a:avLst>
              <a:gd name="adj1" fmla="val 44861"/>
              <a:gd name="adj2" fmla="val 108468"/>
            </a:avLst>
          </a:prstGeom>
          <a:solidFill>
            <a:srgbClr val="800000"/>
          </a:solidFill>
          <a:ln w="57150" algn="ctr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700" b="1">
                <a:solidFill>
                  <a:schemeClr val="bg1"/>
                </a:solidFill>
              </a:rPr>
              <a:t>That is because there is no correlation !</a:t>
            </a:r>
            <a:endParaRPr lang="en-US" altLang="en-US" sz="1700" b="1">
              <a:solidFill>
                <a:schemeClr val="bg1"/>
              </a:solidFill>
            </a:endParaRPr>
          </a:p>
        </p:txBody>
      </p:sp>
      <p:sp>
        <p:nvSpPr>
          <p:cNvPr id="9285" name="AutoShape 69">
            <a:hlinkClick r:id="" action="ppaction://hlinkshowjump?jump=nextslide" highlightClick="1">
              <a:snd r:embed="rId8" name="laser.wav"/>
            </a:hlinkClick>
            <a:extLst>
              <a:ext uri="{FF2B5EF4-FFF2-40B4-BE49-F238E27FC236}">
                <a16:creationId xmlns:a16="http://schemas.microsoft.com/office/drawing/2014/main" id="{C3284E4B-4D24-C22B-664A-B6CF0B4138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7938" y="6562725"/>
            <a:ext cx="600075" cy="295275"/>
          </a:xfrm>
          <a:prstGeom prst="actionButtonForwardNex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9286" name="AutoShape 70">
            <a:hlinkClick r:id="" action="ppaction://hlinkshowjump?jump=previousslide" highlightClick="1">
              <a:snd r:embed="rId8" name="laser.wav"/>
            </a:hlinkClick>
            <a:extLst>
              <a:ext uri="{FF2B5EF4-FFF2-40B4-BE49-F238E27FC236}">
                <a16:creationId xmlns:a16="http://schemas.microsoft.com/office/drawing/2014/main" id="{923E1BB2-2594-676C-5A8E-D7621AF0B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525" y="6562725"/>
            <a:ext cx="631825" cy="295275"/>
          </a:xfrm>
          <a:prstGeom prst="actionButtonBackPrevious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9287" name="AutoShape 73">
            <a:hlinkClick r:id="rId9" action="ppaction://hlinksldjump" highlightClick="1">
              <a:snd r:embed="rId8" name="laser.wav"/>
            </a:hlinkClick>
            <a:extLst>
              <a:ext uri="{FF2B5EF4-FFF2-40B4-BE49-F238E27FC236}">
                <a16:creationId xmlns:a16="http://schemas.microsoft.com/office/drawing/2014/main" id="{1A3AB679-AFAF-BD76-40A3-FD99A55D53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6213" y="6489700"/>
            <a:ext cx="1304925" cy="368300"/>
          </a:xfrm>
          <a:prstGeom prst="actionButtonBlank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bg1"/>
                </a:solidFill>
              </a:rPr>
              <a:t>Menu</a:t>
            </a:r>
            <a:endParaRPr lang="en-US" alt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push dir="r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2" dur="500"/>
                                        <p:tgtEl>
                                          <p:spTgt spid="246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7" dur="500"/>
                                        <p:tgtEl>
                                          <p:spTgt spid="246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30" grpId="0" autoUpdateAnimBg="0"/>
      <p:bldP spid="24631" grpId="0" autoUpdateAnimBg="0"/>
      <p:bldP spid="24632" grpId="0" autoUpdateAnimBg="0"/>
      <p:bldP spid="24633" grpId="0" autoUpdateAnimBg="0"/>
      <p:bldP spid="24634" grpId="0" autoUpdateAnimBg="0"/>
      <p:bldP spid="24635" grpId="0" autoUpdateAnimBg="0"/>
      <p:bldP spid="24636" grpId="0" autoUpdateAnimBg="0"/>
      <p:bldP spid="24637" grpId="0" autoUpdateAnimBg="0"/>
      <p:bldP spid="24638" grpId="0" autoUpdateAnimBg="0"/>
      <p:bldP spid="24639" grpId="0" autoUpdateAnimBg="0"/>
      <p:bldP spid="24640" grpId="0" autoUpdateAnimBg="0"/>
      <p:bldP spid="24641" grpId="0" autoUpdateAnimBg="0"/>
      <p:bldP spid="24642" grpId="0" autoUpdateAnimBg="0"/>
      <p:bldP spid="24643" grpId="0" animBg="1" autoUpdateAnimBg="0"/>
      <p:bldP spid="24644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>
            <a:extLst>
              <a:ext uri="{FF2B5EF4-FFF2-40B4-BE49-F238E27FC236}">
                <a16:creationId xmlns:a16="http://schemas.microsoft.com/office/drawing/2014/main" id="{722655AB-CD32-5D9B-D0E8-3982EBCCC2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8600" y="0"/>
            <a:ext cx="3638550" cy="676275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57150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b="1"/>
              <a:t>SUMMARY</a:t>
            </a:r>
            <a:endParaRPr lang="en-US" altLang="en-US" b="1"/>
          </a:p>
        </p:txBody>
      </p:sp>
      <p:sp>
        <p:nvSpPr>
          <p:cNvPr id="10243" name="Line 3">
            <a:extLst>
              <a:ext uri="{FF2B5EF4-FFF2-40B4-BE49-F238E27FC236}">
                <a16:creationId xmlns:a16="http://schemas.microsoft.com/office/drawing/2014/main" id="{5B4887B3-53AD-8B3C-4557-0F3021CB5AE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0613" y="1054100"/>
            <a:ext cx="0" cy="14255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44" name="Line 4">
            <a:extLst>
              <a:ext uri="{FF2B5EF4-FFF2-40B4-BE49-F238E27FC236}">
                <a16:creationId xmlns:a16="http://schemas.microsoft.com/office/drawing/2014/main" id="{B049EFF7-B1A2-AB4A-3F3F-880117DC1207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2200" y="2479675"/>
            <a:ext cx="129698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45" name="Line 5">
            <a:extLst>
              <a:ext uri="{FF2B5EF4-FFF2-40B4-BE49-F238E27FC236}">
                <a16:creationId xmlns:a16="http://schemas.microsoft.com/office/drawing/2014/main" id="{B34F8F1D-0958-70DB-8BB5-B6AAB672FF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97338" y="1119188"/>
            <a:ext cx="0" cy="14239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46" name="Line 6">
            <a:extLst>
              <a:ext uri="{FF2B5EF4-FFF2-40B4-BE49-F238E27FC236}">
                <a16:creationId xmlns:a16="http://schemas.microsoft.com/office/drawing/2014/main" id="{0EBAFD5D-0C21-D6CF-4841-A81A7D9CD1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77063" y="1150938"/>
            <a:ext cx="0" cy="14239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47" name="Line 7">
            <a:extLst>
              <a:ext uri="{FF2B5EF4-FFF2-40B4-BE49-F238E27FC236}">
                <a16:creationId xmlns:a16="http://schemas.microsoft.com/office/drawing/2014/main" id="{BCC134A3-7A2A-5FEA-CD9D-7B8DD746C6FF}"/>
              </a:ext>
            </a:extLst>
          </p:cNvPr>
          <p:cNvSpPr>
            <a:spLocks noChangeShapeType="1"/>
          </p:cNvSpPr>
          <p:nvPr/>
        </p:nvSpPr>
        <p:spPr bwMode="auto">
          <a:xfrm>
            <a:off x="4097338" y="2543175"/>
            <a:ext cx="12969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48" name="Line 8">
            <a:extLst>
              <a:ext uri="{FF2B5EF4-FFF2-40B4-BE49-F238E27FC236}">
                <a16:creationId xmlns:a16="http://schemas.microsoft.com/office/drawing/2014/main" id="{ACEEF6C2-3E3F-4685-0616-F5E343E25FCC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7063" y="2574925"/>
            <a:ext cx="12969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49" name="Text Box 9">
            <a:extLst>
              <a:ext uri="{FF2B5EF4-FFF2-40B4-BE49-F238E27FC236}">
                <a16:creationId xmlns:a16="http://schemas.microsoft.com/office/drawing/2014/main" id="{336BCF6D-B964-9A8B-07AD-5614980EA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1113" y="2193925"/>
            <a:ext cx="315912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50" name="Text Box 10">
            <a:extLst>
              <a:ext uri="{FF2B5EF4-FFF2-40B4-BE49-F238E27FC236}">
                <a16:creationId xmlns:a16="http://schemas.microsoft.com/office/drawing/2014/main" id="{02428707-4AA6-2C9C-CF00-3162104ED9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8275" y="1878013"/>
            <a:ext cx="506413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51" name="Text Box 11">
            <a:extLst>
              <a:ext uri="{FF2B5EF4-FFF2-40B4-BE49-F238E27FC236}">
                <a16:creationId xmlns:a16="http://schemas.microsoft.com/office/drawing/2014/main" id="{3C544966-09BF-C7CA-CCAA-DD375F6AE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6275" y="1593850"/>
            <a:ext cx="568325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52" name="Text Box 12">
            <a:extLst>
              <a:ext uri="{FF2B5EF4-FFF2-40B4-BE49-F238E27FC236}">
                <a16:creationId xmlns:a16="http://schemas.microsoft.com/office/drawing/2014/main" id="{8B48E9EE-308F-BE31-099C-F3CBB8141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3438" y="1339850"/>
            <a:ext cx="44450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53" name="Text Box 13">
            <a:extLst>
              <a:ext uri="{FF2B5EF4-FFF2-40B4-BE49-F238E27FC236}">
                <a16:creationId xmlns:a16="http://schemas.microsoft.com/office/drawing/2014/main" id="{A018FFE1-7754-9B2B-666B-58AC42651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8775" y="1655763"/>
            <a:ext cx="474663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54" name="Text Box 14">
            <a:extLst>
              <a:ext uri="{FF2B5EF4-FFF2-40B4-BE49-F238E27FC236}">
                <a16:creationId xmlns:a16="http://schemas.microsoft.com/office/drawing/2014/main" id="{8E3B2D0C-E2DD-BF34-39DE-7A696B513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6363" y="2036763"/>
            <a:ext cx="315912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55" name="Text Box 15">
            <a:extLst>
              <a:ext uri="{FF2B5EF4-FFF2-40B4-BE49-F238E27FC236}">
                <a16:creationId xmlns:a16="http://schemas.microsoft.com/office/drawing/2014/main" id="{A068872A-0DF0-D04B-AA5F-09C76E6752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1814513"/>
            <a:ext cx="571500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56" name="Text Box 16">
            <a:extLst>
              <a:ext uri="{FF2B5EF4-FFF2-40B4-BE49-F238E27FC236}">
                <a16:creationId xmlns:a16="http://schemas.microsoft.com/office/drawing/2014/main" id="{F45968FC-DF65-6077-2134-9ED66FA95A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2257425"/>
            <a:ext cx="409575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57" name="Text Box 17">
            <a:extLst>
              <a:ext uri="{FF2B5EF4-FFF2-40B4-BE49-F238E27FC236}">
                <a16:creationId xmlns:a16="http://schemas.microsoft.com/office/drawing/2014/main" id="{4E72F83B-DDAC-8E74-FF53-7B3D361F5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1775" y="2036763"/>
            <a:ext cx="444500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58" name="Text Box 18">
            <a:extLst>
              <a:ext uri="{FF2B5EF4-FFF2-40B4-BE49-F238E27FC236}">
                <a16:creationId xmlns:a16="http://schemas.microsoft.com/office/drawing/2014/main" id="{83A6912D-0800-CC5C-A7F9-CC11A6BF9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5775" y="1466850"/>
            <a:ext cx="476250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59" name="Text Box 19">
            <a:extLst>
              <a:ext uri="{FF2B5EF4-FFF2-40B4-BE49-F238E27FC236}">
                <a16:creationId xmlns:a16="http://schemas.microsoft.com/office/drawing/2014/main" id="{A1817A24-1833-7FB5-4B41-0F124E750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0" y="2193925"/>
            <a:ext cx="379413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60" name="Text Box 20">
            <a:extLst>
              <a:ext uri="{FF2B5EF4-FFF2-40B4-BE49-F238E27FC236}">
                <a16:creationId xmlns:a16="http://schemas.microsoft.com/office/drawing/2014/main" id="{52D6530A-63EE-F8AE-E031-041DEB059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0750" y="2005013"/>
            <a:ext cx="474663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61" name="Text Box 21">
            <a:extLst>
              <a:ext uri="{FF2B5EF4-FFF2-40B4-BE49-F238E27FC236}">
                <a16:creationId xmlns:a16="http://schemas.microsoft.com/office/drawing/2014/main" id="{858E59BD-1B00-583C-CEF2-C68863C50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1338" y="1909763"/>
            <a:ext cx="663575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62" name="Text Box 22">
            <a:extLst>
              <a:ext uri="{FF2B5EF4-FFF2-40B4-BE49-F238E27FC236}">
                <a16:creationId xmlns:a16="http://schemas.microsoft.com/office/drawing/2014/main" id="{E88C3A3B-2636-0CCA-614F-59543964C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500" y="1655763"/>
            <a:ext cx="474663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63" name="Text Box 23">
            <a:extLst>
              <a:ext uri="{FF2B5EF4-FFF2-40B4-BE49-F238E27FC236}">
                <a16:creationId xmlns:a16="http://schemas.microsoft.com/office/drawing/2014/main" id="{04A6EE49-5DAF-D709-0DC0-4D4AE49D2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2588" y="1371600"/>
            <a:ext cx="442912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64" name="Text Box 24">
            <a:extLst>
              <a:ext uri="{FF2B5EF4-FFF2-40B4-BE49-F238E27FC236}">
                <a16:creationId xmlns:a16="http://schemas.microsoft.com/office/drawing/2014/main" id="{C574A94A-C04F-30EE-1A8E-2FC8204A3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0250" y="1814513"/>
            <a:ext cx="665163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65" name="Text Box 25">
            <a:extLst>
              <a:ext uri="{FF2B5EF4-FFF2-40B4-BE49-F238E27FC236}">
                <a16:creationId xmlns:a16="http://schemas.microsoft.com/office/drawing/2014/main" id="{FE08F6CE-CCC6-AF1D-66CA-CD54DCEB6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338" y="1562100"/>
            <a:ext cx="504825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66" name="Text Box 26">
            <a:extLst>
              <a:ext uri="{FF2B5EF4-FFF2-40B4-BE49-F238E27FC236}">
                <a16:creationId xmlns:a16="http://schemas.microsoft.com/office/drawing/2014/main" id="{1757C077-B1BE-0FB0-C23A-BB008EBA9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4913" y="2163763"/>
            <a:ext cx="158750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67" name="Text Box 27">
            <a:extLst>
              <a:ext uri="{FF2B5EF4-FFF2-40B4-BE49-F238E27FC236}">
                <a16:creationId xmlns:a16="http://schemas.microsoft.com/office/drawing/2014/main" id="{686A0435-6FDD-BA7D-31D8-1E141BE75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2975" y="1466850"/>
            <a:ext cx="601663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68" name="Text Box 28">
            <a:extLst>
              <a:ext uri="{FF2B5EF4-FFF2-40B4-BE49-F238E27FC236}">
                <a16:creationId xmlns:a16="http://schemas.microsoft.com/office/drawing/2014/main" id="{EF86902C-4874-0FDC-7377-56ECD4821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6975" y="2068513"/>
            <a:ext cx="474663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69" name="Text Box 29">
            <a:extLst>
              <a:ext uri="{FF2B5EF4-FFF2-40B4-BE49-F238E27FC236}">
                <a16:creationId xmlns:a16="http://schemas.microsoft.com/office/drawing/2014/main" id="{40DF25A7-1BFB-78F2-23A2-5FC1A0684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0563" y="1847850"/>
            <a:ext cx="506412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70" name="Text Box 30">
            <a:extLst>
              <a:ext uri="{FF2B5EF4-FFF2-40B4-BE49-F238E27FC236}">
                <a16:creationId xmlns:a16="http://schemas.microsoft.com/office/drawing/2014/main" id="{774EBE46-EA5F-5AFB-DDC4-46CCD2FB6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9888" y="1625600"/>
            <a:ext cx="315912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71" name="Text Box 31">
            <a:extLst>
              <a:ext uri="{FF2B5EF4-FFF2-40B4-BE49-F238E27FC236}">
                <a16:creationId xmlns:a16="http://schemas.microsoft.com/office/drawing/2014/main" id="{EA11D01D-5BFD-B928-7C0C-1F43C33E1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4725" y="1814513"/>
            <a:ext cx="727075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72" name="Text Box 32">
            <a:extLst>
              <a:ext uri="{FF2B5EF4-FFF2-40B4-BE49-F238E27FC236}">
                <a16:creationId xmlns:a16="http://schemas.microsoft.com/office/drawing/2014/main" id="{5159C9E8-434D-6788-451A-9EF874207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2888" y="2100263"/>
            <a:ext cx="600075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73" name="Text Box 33">
            <a:extLst>
              <a:ext uri="{FF2B5EF4-FFF2-40B4-BE49-F238E27FC236}">
                <a16:creationId xmlns:a16="http://schemas.microsoft.com/office/drawing/2014/main" id="{1A5570A2-C25F-CAB2-CBC2-45EABCDEC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8813" y="2227263"/>
            <a:ext cx="536575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74" name="Text Box 34">
            <a:extLst>
              <a:ext uri="{FF2B5EF4-FFF2-40B4-BE49-F238E27FC236}">
                <a16:creationId xmlns:a16="http://schemas.microsoft.com/office/drawing/2014/main" id="{D29FECD9-7B03-B628-B99A-3BD2C369E1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3563" y="1466850"/>
            <a:ext cx="633412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75" name="Text Box 35">
            <a:extLst>
              <a:ext uri="{FF2B5EF4-FFF2-40B4-BE49-F238E27FC236}">
                <a16:creationId xmlns:a16="http://schemas.microsoft.com/office/drawing/2014/main" id="{5075909C-E997-4A74-D0AF-9B07806976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8225" y="2257425"/>
            <a:ext cx="538163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76" name="Text Box 36">
            <a:extLst>
              <a:ext uri="{FF2B5EF4-FFF2-40B4-BE49-F238E27FC236}">
                <a16:creationId xmlns:a16="http://schemas.microsoft.com/office/drawing/2014/main" id="{64008963-E524-2F4D-E2C7-159D11EF84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9388" y="1847850"/>
            <a:ext cx="381000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77" name="Line 37">
            <a:extLst>
              <a:ext uri="{FF2B5EF4-FFF2-40B4-BE49-F238E27FC236}">
                <a16:creationId xmlns:a16="http://schemas.microsoft.com/office/drawing/2014/main" id="{55160ACD-6ECE-5359-6EDC-726A7D3693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12863" y="1246188"/>
            <a:ext cx="1201737" cy="1138237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78" name="Line 38">
            <a:extLst>
              <a:ext uri="{FF2B5EF4-FFF2-40B4-BE49-F238E27FC236}">
                <a16:creationId xmlns:a16="http://schemas.microsoft.com/office/drawing/2014/main" id="{5B3EC955-FD8A-36D5-8B23-ADF0BF8929F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6088" y="1371600"/>
            <a:ext cx="917575" cy="1012825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79" name="AutoShape 39">
            <a:extLst>
              <a:ext uri="{FF2B5EF4-FFF2-40B4-BE49-F238E27FC236}">
                <a16:creationId xmlns:a16="http://schemas.microsoft.com/office/drawing/2014/main" id="{20EFF881-3A57-A5BB-6B6D-C0C5CAB15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200" y="2636838"/>
            <a:ext cx="2246313" cy="696912"/>
          </a:xfrm>
          <a:prstGeom prst="bevel">
            <a:avLst>
              <a:gd name="adj" fmla="val 12500"/>
            </a:avLst>
          </a:prstGeom>
          <a:solidFill>
            <a:schemeClr val="tx1"/>
          </a:solidFill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100" b="1">
                <a:solidFill>
                  <a:schemeClr val="bg1"/>
                </a:solidFill>
              </a:rPr>
              <a:t>Strong Positive Correlation</a:t>
            </a:r>
            <a:endParaRPr lang="en-US" altLang="en-US" sz="1100" b="1">
              <a:solidFill>
                <a:schemeClr val="bg1"/>
              </a:solidFill>
            </a:endParaRPr>
          </a:p>
        </p:txBody>
      </p:sp>
      <p:sp>
        <p:nvSpPr>
          <p:cNvPr id="10280" name="AutoShape 40">
            <a:extLst>
              <a:ext uri="{FF2B5EF4-FFF2-40B4-BE49-F238E27FC236}">
                <a16:creationId xmlns:a16="http://schemas.microsoft.com/office/drawing/2014/main" id="{040F53FB-DDC5-3833-9E0C-830F67994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0925" y="2670175"/>
            <a:ext cx="2246313" cy="696913"/>
          </a:xfrm>
          <a:prstGeom prst="bevel">
            <a:avLst>
              <a:gd name="adj" fmla="val 12500"/>
            </a:avLst>
          </a:prstGeom>
          <a:solidFill>
            <a:schemeClr val="tx1"/>
          </a:solidFill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100" b="1">
                <a:solidFill>
                  <a:schemeClr val="bg1"/>
                </a:solidFill>
              </a:rPr>
              <a:t>Strong Negative Correlation</a:t>
            </a:r>
            <a:endParaRPr lang="en-US" altLang="en-US" sz="1100" b="1">
              <a:solidFill>
                <a:schemeClr val="bg1"/>
              </a:solidFill>
            </a:endParaRPr>
          </a:p>
        </p:txBody>
      </p:sp>
      <p:sp>
        <p:nvSpPr>
          <p:cNvPr id="10281" name="AutoShape 41">
            <a:extLst>
              <a:ext uri="{FF2B5EF4-FFF2-40B4-BE49-F238E27FC236}">
                <a16:creationId xmlns:a16="http://schemas.microsoft.com/office/drawing/2014/main" id="{AD3656E3-E181-1F33-7CAC-5F4F343435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5900" y="2701925"/>
            <a:ext cx="2244725" cy="695325"/>
          </a:xfrm>
          <a:prstGeom prst="bevel">
            <a:avLst>
              <a:gd name="adj" fmla="val 12500"/>
            </a:avLst>
          </a:prstGeom>
          <a:solidFill>
            <a:schemeClr val="tx1"/>
          </a:solidFill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100" b="1">
                <a:solidFill>
                  <a:schemeClr val="bg1"/>
                </a:solidFill>
              </a:rPr>
              <a:t>No Correlation</a:t>
            </a:r>
            <a:endParaRPr lang="en-US" altLang="en-US" sz="1100" b="1">
              <a:solidFill>
                <a:schemeClr val="bg1"/>
              </a:solidFill>
            </a:endParaRPr>
          </a:p>
        </p:txBody>
      </p:sp>
      <p:sp>
        <p:nvSpPr>
          <p:cNvPr id="10282" name="Line 42">
            <a:extLst>
              <a:ext uri="{FF2B5EF4-FFF2-40B4-BE49-F238E27FC236}">
                <a16:creationId xmlns:a16="http://schemas.microsoft.com/office/drawing/2014/main" id="{EE478EBC-6D89-1704-E70E-7FC888CB648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28700" y="3744913"/>
            <a:ext cx="0" cy="14239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83" name="Line 43">
            <a:extLst>
              <a:ext uri="{FF2B5EF4-FFF2-40B4-BE49-F238E27FC236}">
                <a16:creationId xmlns:a16="http://schemas.microsoft.com/office/drawing/2014/main" id="{E18EBB08-A71F-58B7-3DED-6EB20BDEE7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29088" y="3713163"/>
            <a:ext cx="0" cy="14239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84" name="Line 44">
            <a:extLst>
              <a:ext uri="{FF2B5EF4-FFF2-40B4-BE49-F238E27FC236}">
                <a16:creationId xmlns:a16="http://schemas.microsoft.com/office/drawing/2014/main" id="{59AED731-62F1-1C9C-DD66-A344E2661AB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58863" y="5168900"/>
            <a:ext cx="12969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85" name="Line 45">
            <a:extLst>
              <a:ext uri="{FF2B5EF4-FFF2-40B4-BE49-F238E27FC236}">
                <a16:creationId xmlns:a16="http://schemas.microsoft.com/office/drawing/2014/main" id="{6D2E090A-B493-855B-7DEE-92EF6814DE2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29088" y="5137150"/>
            <a:ext cx="12969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86" name="Text Box 46">
            <a:extLst>
              <a:ext uri="{FF2B5EF4-FFF2-40B4-BE49-F238E27FC236}">
                <a16:creationId xmlns:a16="http://schemas.microsoft.com/office/drawing/2014/main" id="{800DE2A7-9B4D-988C-DFEA-CBB010817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4664075"/>
            <a:ext cx="411162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87" name="Text Box 47">
            <a:extLst>
              <a:ext uri="{FF2B5EF4-FFF2-40B4-BE49-F238E27FC236}">
                <a16:creationId xmlns:a16="http://schemas.microsoft.com/office/drawing/2014/main" id="{D44581CC-FE0E-E3F0-A485-02388E071E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4025" y="4314825"/>
            <a:ext cx="442913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88" name="Text Box 48">
            <a:extLst>
              <a:ext uri="{FF2B5EF4-FFF2-40B4-BE49-F238E27FC236}">
                <a16:creationId xmlns:a16="http://schemas.microsoft.com/office/drawing/2014/main" id="{2FCD6D23-E57E-2E52-E4BF-3FBC0990B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9275" y="3903663"/>
            <a:ext cx="506413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89" name="Text Box 49">
            <a:extLst>
              <a:ext uri="{FF2B5EF4-FFF2-40B4-BE49-F238E27FC236}">
                <a16:creationId xmlns:a16="http://schemas.microsoft.com/office/drawing/2014/main" id="{F722ADE7-500F-DC6D-CCF3-33A4CDE90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7613" y="4314825"/>
            <a:ext cx="728662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90" name="Text Box 50">
            <a:extLst>
              <a:ext uri="{FF2B5EF4-FFF2-40B4-BE49-F238E27FC236}">
                <a16:creationId xmlns:a16="http://schemas.microsoft.com/office/drawing/2014/main" id="{293A81BA-01C4-0FFC-C8D6-15DD528B27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8" y="4125913"/>
            <a:ext cx="474662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91" name="Text Box 51">
            <a:extLst>
              <a:ext uri="{FF2B5EF4-FFF2-40B4-BE49-F238E27FC236}">
                <a16:creationId xmlns:a16="http://schemas.microsoft.com/office/drawing/2014/main" id="{59424EC3-C7E3-9293-4FD9-A5D282EA1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4630738"/>
            <a:ext cx="474663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92" name="Text Box 52">
            <a:extLst>
              <a:ext uri="{FF2B5EF4-FFF2-40B4-BE49-F238E27FC236}">
                <a16:creationId xmlns:a16="http://schemas.microsoft.com/office/drawing/2014/main" id="{BDB3536D-E35C-F113-F191-5DBA63866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200" y="4884738"/>
            <a:ext cx="631825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93" name="Text Box 53">
            <a:extLst>
              <a:ext uri="{FF2B5EF4-FFF2-40B4-BE49-F238E27FC236}">
                <a16:creationId xmlns:a16="http://schemas.microsoft.com/office/drawing/2014/main" id="{99EC8E2E-EBE2-1D76-2167-D4A128C01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025" y="4156075"/>
            <a:ext cx="442913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94" name="Text Box 54">
            <a:extLst>
              <a:ext uri="{FF2B5EF4-FFF2-40B4-BE49-F238E27FC236}">
                <a16:creationId xmlns:a16="http://schemas.microsoft.com/office/drawing/2014/main" id="{27461BA8-BFDE-A005-4921-E1EAE13F2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8113" y="4568825"/>
            <a:ext cx="252412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95" name="Text Box 55">
            <a:extLst>
              <a:ext uri="{FF2B5EF4-FFF2-40B4-BE49-F238E27FC236}">
                <a16:creationId xmlns:a16="http://schemas.microsoft.com/office/drawing/2014/main" id="{E3247DC3-6DD9-E6AB-5350-4E6BD1EA0A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025" y="3998913"/>
            <a:ext cx="538163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96" name="Text Box 56">
            <a:extLst>
              <a:ext uri="{FF2B5EF4-FFF2-40B4-BE49-F238E27FC236}">
                <a16:creationId xmlns:a16="http://schemas.microsoft.com/office/drawing/2014/main" id="{CDAFBA96-8CDA-4251-338B-357DFD42F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6363" y="4789488"/>
            <a:ext cx="538162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97" name="Text Box 57">
            <a:extLst>
              <a:ext uri="{FF2B5EF4-FFF2-40B4-BE49-F238E27FC236}">
                <a16:creationId xmlns:a16="http://schemas.microsoft.com/office/drawing/2014/main" id="{9D9F38A9-8800-94CC-BC8E-213CE4B58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0" y="4694238"/>
            <a:ext cx="504825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98" name="Text Box 58">
            <a:extLst>
              <a:ext uri="{FF2B5EF4-FFF2-40B4-BE49-F238E27FC236}">
                <a16:creationId xmlns:a16="http://schemas.microsoft.com/office/drawing/2014/main" id="{A846C5F9-6A40-7C7B-4C82-920F2608A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0" y="3967163"/>
            <a:ext cx="444500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299" name="Text Box 59">
            <a:extLst>
              <a:ext uri="{FF2B5EF4-FFF2-40B4-BE49-F238E27FC236}">
                <a16:creationId xmlns:a16="http://schemas.microsoft.com/office/drawing/2014/main" id="{6F90D02F-878A-060B-27A9-968457A156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4314825"/>
            <a:ext cx="569913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300" name="Text Box 60">
            <a:extLst>
              <a:ext uri="{FF2B5EF4-FFF2-40B4-BE49-F238E27FC236}">
                <a16:creationId xmlns:a16="http://schemas.microsoft.com/office/drawing/2014/main" id="{74A435CC-E15A-D8D9-89AA-F4421D9300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6163" y="4537075"/>
            <a:ext cx="508000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301" name="Text Box 61">
            <a:extLst>
              <a:ext uri="{FF2B5EF4-FFF2-40B4-BE49-F238E27FC236}">
                <a16:creationId xmlns:a16="http://schemas.microsoft.com/office/drawing/2014/main" id="{CBB433A1-BDF5-4403-C1A2-2B15BE242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2588" y="4251325"/>
            <a:ext cx="633412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302" name="Text Box 62">
            <a:extLst>
              <a:ext uri="{FF2B5EF4-FFF2-40B4-BE49-F238E27FC236}">
                <a16:creationId xmlns:a16="http://schemas.microsoft.com/office/drawing/2014/main" id="{5337B1A6-84E5-8AF0-5535-75340B0E0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6750" y="4030663"/>
            <a:ext cx="571500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303" name="Text Box 63">
            <a:extLst>
              <a:ext uri="{FF2B5EF4-FFF2-40B4-BE49-F238E27FC236}">
                <a16:creationId xmlns:a16="http://schemas.microsoft.com/office/drawing/2014/main" id="{027C6001-F023-ECA8-4A9E-F70957E93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500" y="4600575"/>
            <a:ext cx="666750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304" name="Text Box 64">
            <a:extLst>
              <a:ext uri="{FF2B5EF4-FFF2-40B4-BE49-F238E27FC236}">
                <a16:creationId xmlns:a16="http://schemas.microsoft.com/office/drawing/2014/main" id="{04F55D1B-D1B0-29A5-8A86-7F9CFEA0E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3" y="4852988"/>
            <a:ext cx="569912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305" name="Line 65">
            <a:extLst>
              <a:ext uri="{FF2B5EF4-FFF2-40B4-BE49-F238E27FC236}">
                <a16:creationId xmlns:a16="http://schemas.microsoft.com/office/drawing/2014/main" id="{93BC0BD0-B878-0175-14E9-2F99B087AD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85863" y="3903663"/>
            <a:ext cx="1266825" cy="1169987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06" name="Line 66">
            <a:extLst>
              <a:ext uri="{FF2B5EF4-FFF2-40B4-BE49-F238E27FC236}">
                <a16:creationId xmlns:a16="http://schemas.microsoft.com/office/drawing/2014/main" id="{5EF99673-0D14-A65B-5E31-5DA39C570C8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56088" y="3903663"/>
            <a:ext cx="1108075" cy="1106487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07" name="AutoShape 67">
            <a:extLst>
              <a:ext uri="{FF2B5EF4-FFF2-40B4-BE49-F238E27FC236}">
                <a16:creationId xmlns:a16="http://schemas.microsoft.com/office/drawing/2014/main" id="{1E7EB3E6-60D3-8247-D3D8-6779BF1C7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288" y="5486400"/>
            <a:ext cx="2244725" cy="696913"/>
          </a:xfrm>
          <a:prstGeom prst="bevel">
            <a:avLst>
              <a:gd name="adj" fmla="val 12500"/>
            </a:avLst>
          </a:prstGeom>
          <a:solidFill>
            <a:schemeClr val="tx1"/>
          </a:solidFill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100" b="1">
                <a:solidFill>
                  <a:schemeClr val="bg1"/>
                </a:solidFill>
              </a:rPr>
              <a:t>Weak Positive Correlation</a:t>
            </a:r>
            <a:endParaRPr lang="en-US" altLang="en-US" sz="1100" b="1">
              <a:solidFill>
                <a:schemeClr val="bg1"/>
              </a:solidFill>
            </a:endParaRPr>
          </a:p>
        </p:txBody>
      </p:sp>
      <p:sp>
        <p:nvSpPr>
          <p:cNvPr id="10308" name="AutoShape 68">
            <a:extLst>
              <a:ext uri="{FF2B5EF4-FFF2-40B4-BE49-F238E27FC236}">
                <a16:creationId xmlns:a16="http://schemas.microsoft.com/office/drawing/2014/main" id="{6C6EC405-CBB3-51BD-6C3E-7F4CF38CD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4425" y="5486400"/>
            <a:ext cx="2246313" cy="696913"/>
          </a:xfrm>
          <a:prstGeom prst="bevel">
            <a:avLst>
              <a:gd name="adj" fmla="val 12500"/>
            </a:avLst>
          </a:prstGeom>
          <a:solidFill>
            <a:schemeClr val="tx1"/>
          </a:solidFill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284" tIns="32142" rIns="64284" bIns="32142" anchor="ctr"/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100" b="1">
                <a:solidFill>
                  <a:schemeClr val="bg1"/>
                </a:solidFill>
              </a:rPr>
              <a:t>Weak Negative Correlation</a:t>
            </a:r>
            <a:endParaRPr lang="en-US" altLang="en-US" sz="1100" b="1">
              <a:solidFill>
                <a:schemeClr val="bg1"/>
              </a:solidFill>
            </a:endParaRPr>
          </a:p>
        </p:txBody>
      </p:sp>
      <p:sp>
        <p:nvSpPr>
          <p:cNvPr id="25669" name="Text Box 69">
            <a:extLst>
              <a:ext uri="{FF2B5EF4-FFF2-40B4-BE49-F238E27FC236}">
                <a16:creationId xmlns:a16="http://schemas.microsoft.com/office/drawing/2014/main" id="{F8B525AD-DA15-1AF3-21A8-B4081DEFB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4150" y="4537075"/>
            <a:ext cx="2214563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b="1"/>
              <a:t>Ignore Outliers</a:t>
            </a:r>
            <a:endParaRPr lang="en-US" altLang="en-US" b="1"/>
          </a:p>
        </p:txBody>
      </p:sp>
      <p:sp>
        <p:nvSpPr>
          <p:cNvPr id="25670" name="Text Box 70">
            <a:extLst>
              <a:ext uri="{FF2B5EF4-FFF2-40B4-BE49-F238E27FC236}">
                <a16:creationId xmlns:a16="http://schemas.microsoft.com/office/drawing/2014/main" id="{B350C113-5A0C-6868-7260-8C883D9FC4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6563" y="4346575"/>
            <a:ext cx="442912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25671" name="Text Box 71">
            <a:extLst>
              <a:ext uri="{FF2B5EF4-FFF2-40B4-BE49-F238E27FC236}">
                <a16:creationId xmlns:a16="http://schemas.microsoft.com/office/drawing/2014/main" id="{D9BBDB89-7368-116E-557E-E2181E25E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2975" y="4346575"/>
            <a:ext cx="442913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84" tIns="32142" rIns="64284" bIns="32142">
            <a:spAutoFit/>
          </a:bodyPr>
          <a:lstStyle>
            <a:lvl1pPr defTabSz="642938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20675" indent="-201613" defTabSz="6429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42938" indent="-160338" defTabSz="642938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3613" indent="-161925" defTabSz="642938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85875" indent="-160338" defTabSz="642938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7430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002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6574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114675" indent="-160338" defTabSz="6429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100" b="1"/>
              <a:t>x</a:t>
            </a:r>
            <a:endParaRPr lang="en-US" altLang="en-US" sz="1100" b="1"/>
          </a:p>
        </p:txBody>
      </p:sp>
      <p:sp>
        <p:nvSpPr>
          <p:cNvPr id="10312" name="AutoShape 72">
            <a:hlinkClick r:id="" action="ppaction://hlinkshowjump?jump=nextslide" highlightClick="1">
              <a:snd r:embed="rId3" name="laser.wav"/>
            </a:hlinkClick>
            <a:extLst>
              <a:ext uri="{FF2B5EF4-FFF2-40B4-BE49-F238E27FC236}">
                <a16:creationId xmlns:a16="http://schemas.microsoft.com/office/drawing/2014/main" id="{241FD1DA-EF4A-60E3-A10B-1BF15F4AE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7938" y="6562725"/>
            <a:ext cx="600075" cy="295275"/>
          </a:xfrm>
          <a:prstGeom prst="actionButtonForwardNex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0313" name="AutoShape 73">
            <a:hlinkClick r:id="" action="ppaction://hlinkshowjump?jump=previousslide" highlightClick="1">
              <a:snd r:embed="rId3" name="laser.wav"/>
            </a:hlinkClick>
            <a:extLst>
              <a:ext uri="{FF2B5EF4-FFF2-40B4-BE49-F238E27FC236}">
                <a16:creationId xmlns:a16="http://schemas.microsoft.com/office/drawing/2014/main" id="{CD423493-655A-A948-A8A7-FED08EC0BB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525" y="6562725"/>
            <a:ext cx="631825" cy="295275"/>
          </a:xfrm>
          <a:prstGeom prst="actionButtonBackPrevious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0314" name="AutoShape 74">
            <a:hlinkClick r:id="rId5" action="ppaction://hlinksldjump" highlightClick="1">
              <a:snd r:embed="rId3" name="laser.wav"/>
            </a:hlinkClick>
            <a:extLst>
              <a:ext uri="{FF2B5EF4-FFF2-40B4-BE49-F238E27FC236}">
                <a16:creationId xmlns:a16="http://schemas.microsoft.com/office/drawing/2014/main" id="{700D6A60-0798-876E-F621-6CE46844E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6213" y="6489700"/>
            <a:ext cx="1304925" cy="368300"/>
          </a:xfrm>
          <a:prstGeom prst="actionButtonBlank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bg1"/>
                </a:solidFill>
              </a:rPr>
              <a:t>Menu</a:t>
            </a:r>
            <a:endParaRPr lang="en-US" alt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push dir="r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0" presetClass="path" presetSubtype="0" accel="50000" decel="5000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0.0 0.0 L -0.67089 -0.46113 " pathEditMode="relative" ptsTypes="AA">
                                      <p:cBhvr>
                                        <p:cTn id="19" dur="2000" fill="hold"/>
                                        <p:tgtEl>
                                          <p:spTgt spid="256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6426E-6 1.91282E-6 L -0.30069 -0.30774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56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040" y="-1538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70" grpId="0"/>
      <p:bldP spid="25670" grpId="1"/>
      <p:bldP spid="25671" grpId="0"/>
      <p:bldP spid="25671" grpId="1"/>
    </p:bld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671ED0F85D94458D5E70E77C6EEC48" ma:contentTypeVersion="16" ma:contentTypeDescription="Create a new document." ma:contentTypeScope="" ma:versionID="57d0e182423f4a46f8e490d060f09d67">
  <xsd:schema xmlns:xsd="http://www.w3.org/2001/XMLSchema" xmlns:xs="http://www.w3.org/2001/XMLSchema" xmlns:p="http://schemas.microsoft.com/office/2006/metadata/properties" xmlns:ns2="fe94854a-a276-4591-8913-b79856999e7e" xmlns:ns3="c76fe5b8-bc2e-4153-aaa1-31ca1b2ce244" targetNamespace="http://schemas.microsoft.com/office/2006/metadata/properties" ma:root="true" ma:fieldsID="0e95415d0030825be017c8b7d4d3e2be" ns2:_="" ns3:_="">
    <xsd:import namespace="fe94854a-a276-4591-8913-b79856999e7e"/>
    <xsd:import namespace="c76fe5b8-bc2e-4153-aaa1-31ca1b2ce2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94854a-a276-4591-8913-b79856999e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a8110b4-7946-418e-8ab0-d3d0ec8bff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6fe5b8-bc2e-4153-aaa1-31ca1b2ce24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4ac6da0-6843-458b-88c6-9569a18209b1}" ma:internalName="TaxCatchAll" ma:showField="CatchAllData" ma:web="c76fe5b8-bc2e-4153-aaa1-31ca1b2ce2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6fe5b8-bc2e-4153-aaa1-31ca1b2ce244" xsi:nil="true"/>
    <lcf76f155ced4ddcb4097134ff3c332f xmlns="fe94854a-a276-4591-8913-b79856999e7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B00F407-5A86-4F75-AF7A-E268343258A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829D85-7DE6-4309-BE54-EE4B738EA2EE}"/>
</file>

<file path=customXml/itemProps3.xml><?xml version="1.0" encoding="utf-8"?>
<ds:datastoreItem xmlns:ds="http://schemas.openxmlformats.org/officeDocument/2006/customXml" ds:itemID="{B7AC8FEF-D7B0-40F0-8267-CD386D338422}"/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938</Words>
  <Application>Microsoft Office PowerPoint</Application>
  <PresentationFormat>On-screen Show (4:3)</PresentationFormat>
  <Paragraphs>447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 Rogers</dc:creator>
  <cp:lastModifiedBy>Alison Todd</cp:lastModifiedBy>
  <cp:revision>6</cp:revision>
  <dcterms:created xsi:type="dcterms:W3CDTF">2005-07-23T14:00:33Z</dcterms:created>
  <dcterms:modified xsi:type="dcterms:W3CDTF">2023-09-13T11:59:53Z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0x0101000A671ED0F85D94458D5E70E77C6EEC48</vt:lpwstr>
  </property>
</Properties>
</file>