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3272D0-4124-4DFE-B649-2276DDE5BB72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F5DBA36-9305-4B2C-8136-C494C994CBC6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Payslips and Overtime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C:\Users\sandra.edgar\AppData\Local\Microsoft\Windows\Temporary Internet Files\Content.IE5\YQOVVK41\MC90010471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484784"/>
            <a:ext cx="1772107" cy="1592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andra.edgar\AppData\Local\Microsoft\Windows\Temporary Internet Files\Content.IE5\8C48M6BD\MP90044223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" y="620688"/>
            <a:ext cx="2247714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87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340496"/>
          </a:xfrm>
        </p:spPr>
        <p:txBody>
          <a:bodyPr>
            <a:normAutofit fontScale="90000"/>
          </a:bodyPr>
          <a:lstStyle/>
          <a:p>
            <a:r>
              <a:rPr lang="en-GB" dirty="0"/>
              <a:t>Louise is an admin assistant.  Her basic pay is £8.00 an hour.  She is paid time and a half for any overtime.  Calculate her gross pay when she works a basic 35 hour week plus an additional 5 hours overtime.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636912"/>
            <a:ext cx="8229600" cy="352004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Basic pay</a:t>
            </a:r>
          </a:p>
          <a:p>
            <a:r>
              <a:rPr lang="en-GB" dirty="0"/>
              <a:t>35 × £8.00</a:t>
            </a:r>
          </a:p>
          <a:p>
            <a:r>
              <a:rPr lang="en-GB" dirty="0"/>
              <a:t>£280</a:t>
            </a:r>
          </a:p>
          <a:p>
            <a:r>
              <a:rPr lang="en-GB" dirty="0"/>
              <a:t>Overtime</a:t>
            </a:r>
          </a:p>
          <a:p>
            <a:r>
              <a:rPr lang="en-GB" dirty="0"/>
              <a:t>1½ × £8 × 5</a:t>
            </a:r>
          </a:p>
          <a:p>
            <a:r>
              <a:rPr lang="en-GB" dirty="0"/>
              <a:t>1.5 × £8 × 5</a:t>
            </a:r>
          </a:p>
          <a:p>
            <a:r>
              <a:rPr lang="en-GB" dirty="0"/>
              <a:t>£60</a:t>
            </a:r>
          </a:p>
          <a:p>
            <a:r>
              <a:rPr lang="en-GB" dirty="0"/>
              <a:t>Gross Pay = £280 + £60 = £340</a:t>
            </a:r>
          </a:p>
        </p:txBody>
      </p:sp>
      <p:pic>
        <p:nvPicPr>
          <p:cNvPr id="4" name="Picture 2" descr="C:\Users\sandra.edgar\AppData\Local\Microsoft\Windows\Temporary Internet Files\Content.IE5\ZAT1Z3V2\MC90043163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932" y="486916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268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340496"/>
          </a:xfrm>
        </p:spPr>
        <p:txBody>
          <a:bodyPr>
            <a:normAutofit fontScale="90000"/>
          </a:bodyPr>
          <a:lstStyle/>
          <a:p>
            <a:r>
              <a:rPr lang="en-GB" dirty="0"/>
              <a:t>Zoe is a nursery nurse.  Her basic pay is £7.50 an hour.  She is paid double time for any overtime.  Calculate her gross pay when she works a basic 30 hour week plus an additional 4 hours overtime.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636912"/>
            <a:ext cx="8229600" cy="3520048"/>
          </a:xfrm>
        </p:spPr>
        <p:txBody>
          <a:bodyPr>
            <a:normAutofit/>
          </a:bodyPr>
          <a:lstStyle/>
          <a:p>
            <a:r>
              <a:rPr lang="en-GB" dirty="0"/>
              <a:t>Basic pay</a:t>
            </a:r>
          </a:p>
          <a:p>
            <a:r>
              <a:rPr lang="en-GB" dirty="0"/>
              <a:t>30 × £7.50</a:t>
            </a:r>
          </a:p>
          <a:p>
            <a:r>
              <a:rPr lang="en-GB" dirty="0"/>
              <a:t>£225</a:t>
            </a:r>
          </a:p>
          <a:p>
            <a:r>
              <a:rPr lang="en-GB" dirty="0"/>
              <a:t>Overtime</a:t>
            </a:r>
          </a:p>
          <a:p>
            <a:r>
              <a:rPr lang="en-GB" dirty="0"/>
              <a:t>2 × £7.50 × 4</a:t>
            </a:r>
          </a:p>
          <a:p>
            <a:r>
              <a:rPr lang="en-GB" dirty="0"/>
              <a:t>£60</a:t>
            </a:r>
          </a:p>
          <a:p>
            <a:r>
              <a:rPr lang="en-GB" dirty="0"/>
              <a:t>Gross Pay = £225 + £60 </a:t>
            </a:r>
            <a:r>
              <a:rPr lang="en-GB"/>
              <a:t>= £285</a:t>
            </a:r>
            <a:endParaRPr lang="en-GB" dirty="0"/>
          </a:p>
        </p:txBody>
      </p:sp>
      <p:pic>
        <p:nvPicPr>
          <p:cNvPr id="4" name="Picture 2" descr="C:\Users\sandra.edgar\AppData\Local\Microsoft\Windows\Temporary Internet Files\Content.IE5\ZAT1Z3V2\MC90043163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86916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589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628800"/>
            <a:ext cx="6192688" cy="3997656"/>
          </a:xfrm>
        </p:spPr>
      </p:pic>
    </p:spTree>
    <p:extLst>
      <p:ext uri="{BB962C8B-B14F-4D97-AF65-F5344CB8AC3E}">
        <p14:creationId xmlns:p14="http://schemas.microsoft.com/office/powerpoint/2010/main" val="16044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268760"/>
            <a:ext cx="5544616" cy="3899713"/>
          </a:xfrm>
        </p:spPr>
      </p:pic>
    </p:spTree>
    <p:extLst>
      <p:ext uri="{BB962C8B-B14F-4D97-AF65-F5344CB8AC3E}">
        <p14:creationId xmlns:p14="http://schemas.microsoft.com/office/powerpoint/2010/main" val="4159866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92696"/>
            <a:ext cx="7200800" cy="5321412"/>
          </a:xfrm>
        </p:spPr>
      </p:pic>
    </p:spTree>
    <p:extLst>
      <p:ext uri="{BB962C8B-B14F-4D97-AF65-F5344CB8AC3E}">
        <p14:creationId xmlns:p14="http://schemas.microsoft.com/office/powerpoint/2010/main" val="1154039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Basic Pay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This is what you earn before any additions or deductions</a:t>
            </a:r>
          </a:p>
          <a:p>
            <a:r>
              <a:rPr lang="en-GB" dirty="0"/>
              <a:t>Joe earns £6.50 </a:t>
            </a:r>
            <a:r>
              <a:rPr lang="en-GB" dirty="0" err="1"/>
              <a:t>p.h</a:t>
            </a:r>
            <a:r>
              <a:rPr lang="en-GB" dirty="0"/>
              <a:t>.</a:t>
            </a:r>
          </a:p>
          <a:p>
            <a:r>
              <a:rPr lang="en-GB" dirty="0"/>
              <a:t>He works 40 hours per week</a:t>
            </a:r>
          </a:p>
          <a:p>
            <a:r>
              <a:rPr lang="en-GB" dirty="0"/>
              <a:t>How much does he earn in a week?</a:t>
            </a:r>
          </a:p>
          <a:p>
            <a:r>
              <a:rPr lang="en-GB" dirty="0"/>
              <a:t>40 × 6.50</a:t>
            </a:r>
          </a:p>
          <a:p>
            <a:r>
              <a:rPr lang="en-GB" dirty="0"/>
              <a:t>£260</a:t>
            </a:r>
          </a:p>
          <a:p>
            <a:r>
              <a:rPr lang="en-GB" dirty="0"/>
              <a:t>How much does he earn in a year?</a:t>
            </a:r>
          </a:p>
          <a:p>
            <a:r>
              <a:rPr lang="en-GB" dirty="0"/>
              <a:t>£260 × 52</a:t>
            </a:r>
          </a:p>
          <a:p>
            <a:r>
              <a:rPr lang="en-GB" dirty="0"/>
              <a:t>£13520</a:t>
            </a:r>
          </a:p>
          <a:p>
            <a:r>
              <a:rPr lang="en-GB" dirty="0"/>
              <a:t>This is his annual salary.</a:t>
            </a:r>
          </a:p>
        </p:txBody>
      </p:sp>
      <p:pic>
        <p:nvPicPr>
          <p:cNvPr id="1026" name="Picture 2" descr="C:\Users\sandra.edgar\AppData\Local\Microsoft\Windows\Temporary Internet Files\Content.IE5\ZAT1Z3V2\MC90043163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1714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796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Sometimes you might get paid extra for working more hours</a:t>
            </a:r>
          </a:p>
          <a:p>
            <a:r>
              <a:rPr lang="en-GB" dirty="0"/>
              <a:t>This might be at “time and a half” or “double time”</a:t>
            </a:r>
          </a:p>
          <a:p>
            <a:r>
              <a:rPr lang="en-GB" dirty="0"/>
              <a:t>When Joe works over 40 hours, the overtime is paid at “time and a half” of £6.50 </a:t>
            </a:r>
          </a:p>
          <a:p>
            <a:r>
              <a:rPr lang="en-GB" dirty="0"/>
              <a:t>Calculate his overtime pay if he works an extra 6 hours.</a:t>
            </a:r>
          </a:p>
          <a:p>
            <a:r>
              <a:rPr lang="en-GB" dirty="0"/>
              <a:t>1½ × £6.50 × 6 </a:t>
            </a:r>
          </a:p>
          <a:p>
            <a:r>
              <a:rPr lang="en-GB" dirty="0"/>
              <a:t>1.5 × £6.50 × 6</a:t>
            </a:r>
          </a:p>
          <a:p>
            <a:r>
              <a:rPr lang="en-GB" dirty="0"/>
              <a:t>£58.50</a:t>
            </a:r>
          </a:p>
        </p:txBody>
      </p:sp>
      <p:pic>
        <p:nvPicPr>
          <p:cNvPr id="4" name="Picture 2" descr="C:\Users\sandra.edgar\AppData\Local\Microsoft\Windows\Temporary Internet Files\Content.IE5\ZAT1Z3V2\MC90043163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1714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03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Gross Pay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Gross pay is the total of your basic pay + any overtime</a:t>
            </a:r>
          </a:p>
          <a:p>
            <a:r>
              <a:rPr lang="en-GB" dirty="0"/>
              <a:t>This is the amount of pay </a:t>
            </a:r>
            <a:r>
              <a:rPr lang="en-GB" b="1" dirty="0"/>
              <a:t>before</a:t>
            </a:r>
            <a:r>
              <a:rPr lang="en-GB" dirty="0"/>
              <a:t> anything is deducted</a:t>
            </a:r>
          </a:p>
          <a:p>
            <a:r>
              <a:rPr lang="en-GB" dirty="0"/>
              <a:t>What is Joe’s </a:t>
            </a:r>
            <a:r>
              <a:rPr lang="en-GB" b="1" dirty="0"/>
              <a:t>gross weekly pay</a:t>
            </a:r>
            <a:r>
              <a:rPr lang="en-GB" dirty="0"/>
              <a:t>?</a:t>
            </a:r>
          </a:p>
          <a:p>
            <a:r>
              <a:rPr lang="en-GB" dirty="0"/>
              <a:t>£260 basic + £58.50 overtime</a:t>
            </a:r>
          </a:p>
          <a:p>
            <a:r>
              <a:rPr lang="en-GB" dirty="0"/>
              <a:t>£318.50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2" descr="C:\Users\sandra.edgar\AppData\Local\Microsoft\Windows\Temporary Internet Files\Content.IE5\ZAT1Z3V2\MC90043163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1714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9146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Net Pay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Net pay is the amount of pay you actually receive</a:t>
            </a:r>
          </a:p>
          <a:p>
            <a:r>
              <a:rPr lang="en-GB" dirty="0"/>
              <a:t>Sometimes called “take home pay”</a:t>
            </a:r>
          </a:p>
          <a:p>
            <a:r>
              <a:rPr lang="en-GB" dirty="0"/>
              <a:t>This is what you receive after deductions are taken off your Gross Pay</a:t>
            </a:r>
          </a:p>
          <a:p>
            <a:r>
              <a:rPr lang="en-GB" dirty="0"/>
              <a:t>Deductions are things like Income Tax, National Insurance and Pension Contributions</a:t>
            </a:r>
          </a:p>
          <a:p>
            <a:r>
              <a:rPr lang="en-GB" dirty="0"/>
              <a:t>What is Joe’s Net weekly pay if his tax is £57.33 and NI is £42.30?</a:t>
            </a:r>
          </a:p>
          <a:p>
            <a:r>
              <a:rPr lang="en-GB" dirty="0"/>
              <a:t>£318.50 - £57.33 - £42.30 = </a:t>
            </a:r>
          </a:p>
          <a:p>
            <a:r>
              <a:rPr lang="en-GB" dirty="0"/>
              <a:t>£218.87</a:t>
            </a:r>
          </a:p>
        </p:txBody>
      </p:sp>
      <p:pic>
        <p:nvPicPr>
          <p:cNvPr id="4" name="Picture 2" descr="C:\Users\sandra.edgar\AppData\Local\Microsoft\Windows\Temporary Internet Files\Content.IE5\ZAT1Z3V2\MC90043163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1714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117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340496"/>
          </a:xfrm>
        </p:spPr>
        <p:txBody>
          <a:bodyPr>
            <a:normAutofit fontScale="90000"/>
          </a:bodyPr>
          <a:lstStyle/>
          <a:p>
            <a:r>
              <a:rPr lang="en-GB" dirty="0"/>
              <a:t>Mark is a joiner.  His basic pay is £12.00 an hour.  He is paid time and a half for any overtime.  Calculate his gross pay when he works a basic 40 hour week plus an additional 11 hours overtime.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636912"/>
            <a:ext cx="8229600" cy="352004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Basic pay</a:t>
            </a:r>
          </a:p>
          <a:p>
            <a:r>
              <a:rPr lang="en-GB" dirty="0"/>
              <a:t>40 × £12.00</a:t>
            </a:r>
          </a:p>
          <a:p>
            <a:r>
              <a:rPr lang="en-GB" dirty="0"/>
              <a:t>£480</a:t>
            </a:r>
          </a:p>
          <a:p>
            <a:r>
              <a:rPr lang="en-GB" dirty="0"/>
              <a:t>Overtime</a:t>
            </a:r>
          </a:p>
          <a:p>
            <a:r>
              <a:rPr lang="en-GB" dirty="0"/>
              <a:t>1½ × £12 × 11</a:t>
            </a:r>
          </a:p>
          <a:p>
            <a:r>
              <a:rPr lang="en-GB" dirty="0"/>
              <a:t>1.5 × £12 × 11</a:t>
            </a:r>
          </a:p>
          <a:p>
            <a:r>
              <a:rPr lang="en-GB" dirty="0"/>
              <a:t>£198</a:t>
            </a:r>
          </a:p>
          <a:p>
            <a:r>
              <a:rPr lang="en-GB" dirty="0"/>
              <a:t>Gross Pay = £480 + £198 = £678</a:t>
            </a:r>
          </a:p>
        </p:txBody>
      </p:sp>
      <p:pic>
        <p:nvPicPr>
          <p:cNvPr id="4" name="Picture 2" descr="C:\Users\sandra.edgar\AppData\Local\Microsoft\Windows\Temporary Internet Files\Content.IE5\ZAT1Z3V2\MC90043163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94116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450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EA8CB24B642749927BBC506B538BCE" ma:contentTypeVersion="7" ma:contentTypeDescription="Create a new document." ma:contentTypeScope="" ma:versionID="16c2842e91e0969de71902cb42edcc87">
  <xsd:schema xmlns:xsd="http://www.w3.org/2001/XMLSchema" xmlns:xs="http://www.w3.org/2001/XMLSchema" xmlns:p="http://schemas.microsoft.com/office/2006/metadata/properties" xmlns:ns3="a23dc02c-3435-4c5f-b193-244fb14146f9" xmlns:ns4="121f0d57-5c6f-43fb-817e-2b33ed0d83df" targetNamespace="http://schemas.microsoft.com/office/2006/metadata/properties" ma:root="true" ma:fieldsID="994e0d5b10fe89f7915806b3744f7e47" ns3:_="" ns4:_="">
    <xsd:import namespace="a23dc02c-3435-4c5f-b193-244fb14146f9"/>
    <xsd:import namespace="121f0d57-5c6f-43fb-817e-2b33ed0d83d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dc02c-3435-4c5f-b193-244fb14146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1f0d57-5c6f-43fb-817e-2b33ed0d83d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5A369A-542D-4604-A985-C321569921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3dc02c-3435-4c5f-b193-244fb14146f9"/>
    <ds:schemaRef ds:uri="121f0d57-5c6f-43fb-817e-2b33ed0d83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45A52C-2225-4300-89BB-BC07AB9C18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BADC22-9A94-4DB2-9D2A-36B045FB647E}">
  <ds:schemaRefs>
    <ds:schemaRef ds:uri="http://purl.org/dc/terms/"/>
    <ds:schemaRef ds:uri="a23dc02c-3435-4c5f-b193-244fb14146f9"/>
    <ds:schemaRef ds:uri="http://purl.org/dc/dcmitype/"/>
    <ds:schemaRef ds:uri="http://schemas.microsoft.com/office/2006/documentManagement/types"/>
    <ds:schemaRef ds:uri="http://schemas.microsoft.com/office/2006/metadata/properties"/>
    <ds:schemaRef ds:uri="121f0d57-5c6f-43fb-817e-2b33ed0d83df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39</TotalTime>
  <Words>481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Bookman Old Style</vt:lpstr>
      <vt:lpstr>Gill Sans MT</vt:lpstr>
      <vt:lpstr>Wingdings</vt:lpstr>
      <vt:lpstr>Wingdings 3</vt:lpstr>
      <vt:lpstr>Origin</vt:lpstr>
      <vt:lpstr>Payslips and Overtime</vt:lpstr>
      <vt:lpstr>PowerPoint Presentation</vt:lpstr>
      <vt:lpstr>PowerPoint Presentation</vt:lpstr>
      <vt:lpstr>PowerPoint Presentation</vt:lpstr>
      <vt:lpstr>Basic Pay</vt:lpstr>
      <vt:lpstr>Overtime</vt:lpstr>
      <vt:lpstr>Gross Pay</vt:lpstr>
      <vt:lpstr>Net Pay </vt:lpstr>
      <vt:lpstr>Mark is a joiner.  His basic pay is £12.00 an hour.  He is paid time and a half for any overtime.  Calculate his gross pay when he works a basic 40 hour week plus an additional 11 hours overtime.</vt:lpstr>
      <vt:lpstr>Louise is an admin assistant.  Her basic pay is £8.00 an hour.  She is paid time and a half for any overtime.  Calculate her gross pay when she works a basic 35 hour week plus an additional 5 hours overtime.</vt:lpstr>
      <vt:lpstr>Zoe is a nursery nurse.  Her basic pay is £7.50 an hour.  She is paid double time for any overtime.  Calculate her gross pay when she works a basic 30 hour week plus an additional 4 hours overtime.</vt:lpstr>
    </vt:vector>
  </TitlesOfParts>
  <Company>Forth Valley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Payslip Examples</dc:title>
  <dc:creator>HP</dc:creator>
  <cp:lastModifiedBy>Robert Milton</cp:lastModifiedBy>
  <cp:revision>12</cp:revision>
  <dcterms:created xsi:type="dcterms:W3CDTF">2011-11-10T12:10:55Z</dcterms:created>
  <dcterms:modified xsi:type="dcterms:W3CDTF">2022-03-15T11:17:53Z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0x0101003FEA8CB24B642749927BBC506B538BCE</vt:lpwstr>
  </property>
</Properties>
</file>