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4167" r:id="rId2"/>
    <p:sldMasterId id="2147484183" r:id="rId3"/>
    <p:sldMasterId id="2147484201" r:id="rId4"/>
    <p:sldMasterId id="2147484203" r:id="rId5"/>
    <p:sldMasterId id="2147484205" r:id="rId6"/>
  </p:sldMasterIdLst>
  <p:notesMasterIdLst>
    <p:notesMasterId r:id="rId58"/>
  </p:notesMasterIdLst>
  <p:sldIdLst>
    <p:sldId id="272" r:id="rId7"/>
    <p:sldId id="287" r:id="rId8"/>
    <p:sldId id="292" r:id="rId9"/>
    <p:sldId id="290" r:id="rId10"/>
    <p:sldId id="293" r:id="rId11"/>
    <p:sldId id="289" r:id="rId12"/>
    <p:sldId id="294" r:id="rId13"/>
    <p:sldId id="295" r:id="rId14"/>
    <p:sldId id="296" r:id="rId15"/>
    <p:sldId id="297" r:id="rId16"/>
    <p:sldId id="322" r:id="rId17"/>
    <p:sldId id="300" r:id="rId18"/>
    <p:sldId id="298" r:id="rId19"/>
    <p:sldId id="299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23" r:id="rId29"/>
    <p:sldId id="310" r:id="rId30"/>
    <p:sldId id="321" r:id="rId31"/>
    <p:sldId id="311" r:id="rId32"/>
    <p:sldId id="312" r:id="rId33"/>
    <p:sldId id="324" r:id="rId34"/>
    <p:sldId id="313" r:id="rId35"/>
    <p:sldId id="314" r:id="rId36"/>
    <p:sldId id="315" r:id="rId37"/>
    <p:sldId id="316" r:id="rId38"/>
    <p:sldId id="325" r:id="rId39"/>
    <p:sldId id="317" r:id="rId40"/>
    <p:sldId id="318" r:id="rId41"/>
    <p:sldId id="319" r:id="rId42"/>
    <p:sldId id="326" r:id="rId43"/>
    <p:sldId id="291" r:id="rId44"/>
    <p:sldId id="273" r:id="rId45"/>
    <p:sldId id="275" r:id="rId46"/>
    <p:sldId id="276" r:id="rId47"/>
    <p:sldId id="277" r:id="rId48"/>
    <p:sldId id="278" r:id="rId49"/>
    <p:sldId id="279" r:id="rId50"/>
    <p:sldId id="280" r:id="rId51"/>
    <p:sldId id="281" r:id="rId52"/>
    <p:sldId id="282" r:id="rId53"/>
    <p:sldId id="283" r:id="rId54"/>
    <p:sldId id="284" r:id="rId55"/>
    <p:sldId id="285" r:id="rId56"/>
    <p:sldId id="320" r:id="rId57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FF6600"/>
    <a:srgbClr val="FF0000"/>
    <a:srgbClr val="00FF00"/>
    <a:srgbClr val="FF66FF"/>
    <a:srgbClr val="FF9900"/>
    <a:srgbClr val="3333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19" autoAdjust="0"/>
    <p:restoredTop sz="83803" autoAdjust="0"/>
  </p:normalViewPr>
  <p:slideViewPr>
    <p:cSldViewPr snapToGrid="0">
      <p:cViewPr varScale="1">
        <p:scale>
          <a:sx n="69" d="100"/>
          <a:sy n="69" d="100"/>
        </p:scale>
        <p:origin x="-1086" y="-108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90012" cy="90012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10" Type="http://schemas.openxmlformats.org/officeDocument/2006/relationships/image" Target="../media/image74.wmf"/><Relationship Id="rId4" Type="http://schemas.openxmlformats.org/officeDocument/2006/relationships/image" Target="../media/image68.wmf"/><Relationship Id="rId9" Type="http://schemas.openxmlformats.org/officeDocument/2006/relationships/image" Target="../media/image73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3" Type="http://schemas.openxmlformats.org/officeDocument/2006/relationships/image" Target="../media/image78.wmf"/><Relationship Id="rId7" Type="http://schemas.openxmlformats.org/officeDocument/2006/relationships/image" Target="../media/image82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Relationship Id="rId6" Type="http://schemas.openxmlformats.org/officeDocument/2006/relationships/image" Target="../media/image81.wmf"/><Relationship Id="rId5" Type="http://schemas.openxmlformats.org/officeDocument/2006/relationships/image" Target="../media/image80.wmf"/><Relationship Id="rId10" Type="http://schemas.openxmlformats.org/officeDocument/2006/relationships/image" Target="../media/image85.wmf"/><Relationship Id="rId4" Type="http://schemas.openxmlformats.org/officeDocument/2006/relationships/image" Target="../media/image79.wmf"/><Relationship Id="rId9" Type="http://schemas.openxmlformats.org/officeDocument/2006/relationships/image" Target="../media/image8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7" Type="http://schemas.openxmlformats.org/officeDocument/2006/relationships/image" Target="../media/image92.wmf"/><Relationship Id="rId2" Type="http://schemas.openxmlformats.org/officeDocument/2006/relationships/image" Target="../media/image87.wmf"/><Relationship Id="rId1" Type="http://schemas.openxmlformats.org/officeDocument/2006/relationships/image" Target="../media/image86.wmf"/><Relationship Id="rId6" Type="http://schemas.openxmlformats.org/officeDocument/2006/relationships/image" Target="../media/image91.wmf"/><Relationship Id="rId5" Type="http://schemas.openxmlformats.org/officeDocument/2006/relationships/image" Target="../media/image90.wmf"/><Relationship Id="rId4" Type="http://schemas.openxmlformats.org/officeDocument/2006/relationships/image" Target="../media/image8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Relationship Id="rId6" Type="http://schemas.openxmlformats.org/officeDocument/2006/relationships/image" Target="../media/image99.wmf"/><Relationship Id="rId5" Type="http://schemas.openxmlformats.org/officeDocument/2006/relationships/image" Target="../media/image98.wmf"/><Relationship Id="rId4" Type="http://schemas.openxmlformats.org/officeDocument/2006/relationships/image" Target="../media/image9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5" Type="http://schemas.openxmlformats.org/officeDocument/2006/relationships/image" Target="../media/image104.wmf"/><Relationship Id="rId4" Type="http://schemas.openxmlformats.org/officeDocument/2006/relationships/image" Target="../media/image103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3" Type="http://schemas.openxmlformats.org/officeDocument/2006/relationships/image" Target="../media/image108.wmf"/><Relationship Id="rId7" Type="http://schemas.openxmlformats.org/officeDocument/2006/relationships/image" Target="../media/image112.wmf"/><Relationship Id="rId2" Type="http://schemas.openxmlformats.org/officeDocument/2006/relationships/image" Target="../media/image107.wmf"/><Relationship Id="rId1" Type="http://schemas.openxmlformats.org/officeDocument/2006/relationships/image" Target="../media/image106.wmf"/><Relationship Id="rId6" Type="http://schemas.openxmlformats.org/officeDocument/2006/relationships/image" Target="../media/image111.wmf"/><Relationship Id="rId5" Type="http://schemas.openxmlformats.org/officeDocument/2006/relationships/image" Target="../media/image110.wmf"/><Relationship Id="rId4" Type="http://schemas.openxmlformats.org/officeDocument/2006/relationships/image" Target="../media/image10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8.wmf"/><Relationship Id="rId7" Type="http://schemas.openxmlformats.org/officeDocument/2006/relationships/image" Target="../media/image11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0.wmf"/><Relationship Id="rId5" Type="http://schemas.openxmlformats.org/officeDocument/2006/relationships/image" Target="../media/image5.wmf"/><Relationship Id="rId4" Type="http://schemas.openxmlformats.org/officeDocument/2006/relationships/image" Target="../media/image9.wmf"/><Relationship Id="rId9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image" Target="../media/image27.emf"/><Relationship Id="rId18" Type="http://schemas.openxmlformats.org/officeDocument/2006/relationships/image" Target="../media/image32.emf"/><Relationship Id="rId3" Type="http://schemas.openxmlformats.org/officeDocument/2006/relationships/image" Target="../media/image17.emf"/><Relationship Id="rId21" Type="http://schemas.openxmlformats.org/officeDocument/2006/relationships/image" Target="../media/image35.emf"/><Relationship Id="rId7" Type="http://schemas.openxmlformats.org/officeDocument/2006/relationships/image" Target="../media/image21.emf"/><Relationship Id="rId12" Type="http://schemas.openxmlformats.org/officeDocument/2006/relationships/image" Target="../media/image26.emf"/><Relationship Id="rId17" Type="http://schemas.openxmlformats.org/officeDocument/2006/relationships/image" Target="../media/image31.emf"/><Relationship Id="rId2" Type="http://schemas.openxmlformats.org/officeDocument/2006/relationships/image" Target="../media/image16.emf"/><Relationship Id="rId16" Type="http://schemas.openxmlformats.org/officeDocument/2006/relationships/image" Target="../media/image30.emf"/><Relationship Id="rId20" Type="http://schemas.openxmlformats.org/officeDocument/2006/relationships/image" Target="../media/image34.emf"/><Relationship Id="rId1" Type="http://schemas.openxmlformats.org/officeDocument/2006/relationships/image" Target="../media/image15.emf"/><Relationship Id="rId6" Type="http://schemas.openxmlformats.org/officeDocument/2006/relationships/image" Target="../media/image20.emf"/><Relationship Id="rId11" Type="http://schemas.openxmlformats.org/officeDocument/2006/relationships/image" Target="../media/image25.emf"/><Relationship Id="rId5" Type="http://schemas.openxmlformats.org/officeDocument/2006/relationships/image" Target="../media/image19.emf"/><Relationship Id="rId15" Type="http://schemas.openxmlformats.org/officeDocument/2006/relationships/image" Target="../media/image29.emf"/><Relationship Id="rId23" Type="http://schemas.openxmlformats.org/officeDocument/2006/relationships/image" Target="../media/image37.emf"/><Relationship Id="rId10" Type="http://schemas.openxmlformats.org/officeDocument/2006/relationships/image" Target="../media/image24.emf"/><Relationship Id="rId19" Type="http://schemas.openxmlformats.org/officeDocument/2006/relationships/image" Target="../media/image33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Relationship Id="rId14" Type="http://schemas.openxmlformats.org/officeDocument/2006/relationships/image" Target="../media/image28.emf"/><Relationship Id="rId22" Type="http://schemas.openxmlformats.org/officeDocument/2006/relationships/image" Target="../media/image36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5" Type="http://schemas.openxmlformats.org/officeDocument/2006/relationships/image" Target="../media/image59.wmf"/><Relationship Id="rId4" Type="http://schemas.openxmlformats.org/officeDocument/2006/relationships/image" Target="../media/image5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C021C93-05F2-4583-902B-9FC1EF0947B7}" type="datetimeFigureOut">
              <a:rPr lang="en-US"/>
              <a:pPr>
                <a:defRPr/>
              </a:pPr>
              <a:t>7/11/2026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83075D-02E1-4EDE-9F58-3D7B28CB3E4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7A2ACE62-3A16-42BA-9897-638ECDB5A9E6}" type="slidenum">
              <a:rPr lang="en-GB" altLang="en-US" sz="1200"/>
              <a:pPr eaLnBrk="1" hangingPunct="1"/>
              <a:t>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200" smtClean="0"/>
              <a:t>www.mathsrevision.com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3E325AC2-8AE9-412E-8631-695F36246AB9}" type="datetime1">
              <a:rPr lang="en-US" altLang="en-US" sz="1200" smtClean="0"/>
              <a:pPr eaLnBrk="1" hangingPunct="1"/>
              <a:t>7/11/2026</a:t>
            </a:fld>
            <a:endParaRPr lang="en-US" altLang="en-US" sz="1200" smtClean="0"/>
          </a:p>
        </p:txBody>
      </p:sp>
      <p:sp>
        <p:nvSpPr>
          <p:cNvPr id="6758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200" smtClean="0"/>
              <a:t>www.mathsrevision.com</a:t>
            </a:r>
          </a:p>
        </p:txBody>
      </p:sp>
      <p:sp>
        <p:nvSpPr>
          <p:cNvPr id="675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3D32E2DB-1B73-45CB-B9BC-4C232141AF14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  <p:sp>
        <p:nvSpPr>
          <p:cNvPr id="67590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>
                <a:latin typeface="Comic Sans MS" panose="030F0702030302020204" pitchFamily="66" charset="0"/>
              </a:rPr>
              <a:t>We start by find the equation of a circle centre the origin.</a:t>
            </a:r>
          </a:p>
          <a:p>
            <a:r>
              <a:rPr lang="en-US" altLang="en-US" smtClean="0">
                <a:latin typeface="Comic Sans MS" panose="030F0702030302020204" pitchFamily="66" charset="0"/>
              </a:rPr>
              <a:t>First draw set axises x,y and then label the origin O.</a:t>
            </a:r>
          </a:p>
          <a:p>
            <a:endParaRPr lang="en-US" altLang="en-US" smtClean="0">
              <a:latin typeface="Comic Sans MS" panose="030F0702030302020204" pitchFamily="66" charset="0"/>
            </a:endParaRPr>
          </a:p>
          <a:p>
            <a:r>
              <a:rPr lang="en-US" altLang="en-US" smtClean="0">
                <a:latin typeface="Comic Sans MS" panose="030F0702030302020204" pitchFamily="66" charset="0"/>
              </a:rPr>
              <a:t>Next we plot a point P say, which as coordinates x,y.</a:t>
            </a:r>
          </a:p>
          <a:p>
            <a:r>
              <a:rPr lang="en-US" altLang="en-US" smtClean="0">
                <a:latin typeface="Comic Sans MS" panose="030F0702030302020204" pitchFamily="66" charset="0"/>
              </a:rPr>
              <a:t>Next draw a line from the origin O to the point P and label</a:t>
            </a:r>
          </a:p>
          <a:p>
            <a:r>
              <a:rPr lang="en-US" altLang="en-US" smtClean="0">
                <a:latin typeface="Comic Sans MS" panose="030F0702030302020204" pitchFamily="66" charset="0"/>
              </a:rPr>
              <a:t>length of this line r.</a:t>
            </a:r>
          </a:p>
          <a:p>
            <a:endParaRPr lang="en-US" altLang="en-US" smtClean="0">
              <a:latin typeface="Comic Sans MS" panose="030F0702030302020204" pitchFamily="66" charset="0"/>
            </a:endParaRPr>
          </a:p>
          <a:p>
            <a:r>
              <a:rPr lang="en-US" altLang="en-US" smtClean="0">
                <a:latin typeface="Comic Sans MS" panose="030F0702030302020204" pitchFamily="66" charset="0"/>
              </a:rPr>
              <a:t>If we now rotate the point P through 360 degrees keep the Origin fixed we trace out a circle with radius r and centre O. </a:t>
            </a:r>
          </a:p>
          <a:p>
            <a:endParaRPr lang="en-US" altLang="en-US" smtClean="0">
              <a:latin typeface="Comic Sans MS" panose="030F0702030302020204" pitchFamily="66" charset="0"/>
            </a:endParaRPr>
          </a:p>
          <a:p>
            <a:r>
              <a:rPr lang="en-US" altLang="en-US" smtClean="0">
                <a:latin typeface="Comic Sans MS" panose="030F0702030302020204" pitchFamily="66" charset="0"/>
              </a:rPr>
              <a:t>Remembering Pythagoras’s Theorem from Standard grade </a:t>
            </a:r>
          </a:p>
          <a:p>
            <a:r>
              <a:rPr lang="en-US" altLang="en-US" smtClean="0">
                <a:latin typeface="Comic Sans MS" panose="030F0702030302020204" pitchFamily="66" charset="0"/>
              </a:rPr>
              <a:t>a square plus b squared equal c squares we can now write down the equal of any circle with centre the origin.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200" smtClean="0"/>
              <a:t>www.mathsrevision.com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6BC376FC-2717-48DD-93B9-7AC048BF3BA5}" type="datetime1">
              <a:rPr lang="en-US" altLang="en-US" sz="1200" smtClean="0"/>
              <a:pPr eaLnBrk="1" hangingPunct="1"/>
              <a:t>7/11/2026</a:t>
            </a:fld>
            <a:endParaRPr lang="en-US" altLang="en-US" sz="1200" smtClean="0"/>
          </a:p>
        </p:txBody>
      </p:sp>
      <p:sp>
        <p:nvSpPr>
          <p:cNvPr id="6861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200" smtClean="0"/>
              <a:t>www.mathsrevision.com</a:t>
            </a:r>
          </a:p>
        </p:txBody>
      </p:sp>
      <p:sp>
        <p:nvSpPr>
          <p:cNvPr id="6861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1B4022AF-7C19-4616-911C-E51F666026C3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  <p:sp>
        <p:nvSpPr>
          <p:cNvPr id="68614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000" smtClean="0">
                <a:latin typeface="Comic Sans MS" panose="030F0702030302020204" pitchFamily="66" charset="0"/>
              </a:rPr>
              <a:t>We are now in a position to find the equation of any circle with centre A,B.</a:t>
            </a:r>
          </a:p>
          <a:p>
            <a:endParaRPr lang="en-US" altLang="en-US" sz="1000" smtClean="0">
              <a:latin typeface="Comic Sans MS" panose="030F0702030302020204" pitchFamily="66" charset="0"/>
            </a:endParaRP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All we have to do is repeat the process in shown in slide 2, but this time the centre is chosen to be (a,b).</a:t>
            </a:r>
          </a:p>
          <a:p>
            <a:endParaRPr lang="en-US" altLang="en-US" sz="1000" smtClean="0">
              <a:latin typeface="Comic Sans MS" panose="030F0702030302020204" pitchFamily="66" charset="0"/>
            </a:endParaRP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First plot a point C and label it’s coordinates (a,b), next we plot another point P  and label it’s coordinates (x,y).</a:t>
            </a:r>
          </a:p>
          <a:p>
            <a:endParaRPr lang="en-US" altLang="en-US" sz="1000" smtClean="0">
              <a:latin typeface="Comic Sans MS" panose="030F0702030302020204" pitchFamily="66" charset="0"/>
            </a:endParaRP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Next draw a line from C to P and call this length (r).</a:t>
            </a: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(r) will be the radius of our circle with centre (a,b).</a:t>
            </a:r>
          </a:p>
          <a:p>
            <a:endParaRPr lang="en-US" altLang="en-US" sz="1000" smtClean="0">
              <a:latin typeface="Comic Sans MS" panose="030F0702030302020204" pitchFamily="66" charset="0"/>
            </a:endParaRP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Again we rotate the point P through 360 degrees keeping the point C fixed.</a:t>
            </a:r>
          </a:p>
          <a:p>
            <a:endParaRPr lang="en-US" altLang="en-US" sz="1000" smtClean="0">
              <a:latin typeface="Comic Sans MS" panose="030F0702030302020204" pitchFamily="66" charset="0"/>
            </a:endParaRP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Using </a:t>
            </a:r>
            <a:r>
              <a:rPr lang="en-GB" altLang="en-US" sz="1000" smtClean="0">
                <a:latin typeface="Comic Sans MS" panose="030F0702030302020204" pitchFamily="66" charset="0"/>
              </a:rPr>
              <a:t>Pythagoras Theorem a squared plus b squared equal c squared we can write down the equation </a:t>
            </a:r>
            <a:r>
              <a:rPr lang="en-US" altLang="en-US" sz="1000" smtClean="0">
                <a:latin typeface="Comic Sans MS" panose="030F0702030302020204" pitchFamily="66" charset="0"/>
              </a:rPr>
              <a:t>of any circle with centre (a,b) and radius (r).</a:t>
            </a:r>
          </a:p>
          <a:p>
            <a:endParaRPr lang="en-US" altLang="en-US" smtClean="0">
              <a:latin typeface="Comic Sans MS" panose="030F0702030302020204" pitchFamily="66" charset="0"/>
            </a:endParaRP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The equation is</a:t>
            </a:r>
            <a:r>
              <a:rPr lang="en-US" altLang="en-US" smtClean="0">
                <a:latin typeface="Comic Sans MS" panose="030F0702030302020204" pitchFamily="66" charset="0"/>
              </a:rPr>
              <a:t> </a:t>
            </a:r>
            <a:r>
              <a:rPr lang="en-US" altLang="en-US" sz="1000" smtClean="0">
                <a:latin typeface="Comic Sans MS" panose="030F0702030302020204" pitchFamily="66" charset="0"/>
              </a:rPr>
              <a:t>(</a:t>
            </a:r>
            <a:r>
              <a:rPr lang="en-GB" altLang="en-US" sz="1000" smtClean="0">
                <a:latin typeface="Comic Sans MS" panose="030F0702030302020204" pitchFamily="66" charset="0"/>
              </a:rPr>
              <a:t>x - a) all squared plus (y-b) all squared equals (r) squared.</a:t>
            </a:r>
          </a:p>
          <a:p>
            <a:endParaRPr lang="en-GB" altLang="en-US" sz="1000" smtClean="0">
              <a:latin typeface="Comic Sans MS" panose="030F0702030302020204" pitchFamily="66" charset="0"/>
            </a:endParaRPr>
          </a:p>
          <a:p>
            <a:r>
              <a:rPr lang="en-GB" altLang="en-US" sz="1000" smtClean="0">
                <a:latin typeface="Comic Sans MS" panose="030F0702030302020204" pitchFamily="66" charset="0"/>
              </a:rPr>
              <a:t>Finally to write down the equation of a circle we need to know the co-ordinates of the centre and the length of the radius or co-ordinates of the centre and the co-ordinates of a point on the circumference of the circle. </a:t>
            </a:r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200" smtClean="0"/>
              <a:t>www.mathsrevision.com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0AA7CD35-F1D4-4137-88A9-80D425DA57D0}" type="datetime1">
              <a:rPr lang="en-US" altLang="en-US" sz="1200" smtClean="0"/>
              <a:pPr eaLnBrk="1" hangingPunct="1"/>
              <a:t>7/11/2026</a:t>
            </a:fld>
            <a:endParaRPr lang="en-US" altLang="en-US" sz="1200" smtClean="0"/>
          </a:p>
        </p:txBody>
      </p:sp>
      <p:sp>
        <p:nvSpPr>
          <p:cNvPr id="6963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200" smtClean="0"/>
              <a:t>www.mathsrevision.com</a:t>
            </a:r>
          </a:p>
        </p:txBody>
      </p:sp>
      <p:sp>
        <p:nvSpPr>
          <p:cNvPr id="696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9B9C7A5C-8D3D-4E6B-961C-97C4A05A131E}" type="slidenum">
              <a:rPr lang="en-US" altLang="en-US" sz="1200"/>
              <a:pPr eaLnBrk="1" hangingPunct="1"/>
              <a:t>12</a:t>
            </a:fld>
            <a:endParaRPr lang="en-US" altLang="en-US" sz="1200"/>
          </a:p>
        </p:txBody>
      </p:sp>
      <p:sp>
        <p:nvSpPr>
          <p:cNvPr id="69638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000" smtClean="0">
                <a:latin typeface="Comic Sans MS" panose="030F0702030302020204" pitchFamily="66" charset="0"/>
              </a:rPr>
              <a:t>We have derived the general equation of any circle with centre (a,b) and radius ®, this is given at the top of the slide.</a:t>
            </a:r>
          </a:p>
          <a:p>
            <a:endParaRPr lang="en-US" altLang="en-US" sz="1000" smtClean="0">
              <a:latin typeface="Comic Sans MS" panose="030F0702030302020204" pitchFamily="66" charset="0"/>
            </a:endParaRP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We can re-write this equation into a different format given at the bottom of the slide. </a:t>
            </a: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The reason for doing so, is that this format can be much more useful when dealing with certain types of questions.</a:t>
            </a:r>
          </a:p>
          <a:p>
            <a:endParaRPr lang="en-US" altLang="en-US" sz="1000" smtClean="0">
              <a:latin typeface="Comic Sans MS" panose="030F0702030302020204" pitchFamily="66" charset="0"/>
            </a:endParaRP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To get to this equivalent form we multiply out the bracket in our original equation. </a:t>
            </a: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Then we gather each of the different terms together. </a:t>
            </a: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Then we equate the LHS of the equation to zero, by subtracting r squared from each side.  </a:t>
            </a: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We then we tidy up the equation further by letting g= - a , f = -b and the constant term c = a squared plus b squared minus r squared. </a:t>
            </a: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This gives us the equivalent form of the general equation at the bottom of the slide.</a:t>
            </a: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Note that in this format the centre is given by (-g, -f ) since a=-g and b=-f.</a:t>
            </a:r>
          </a:p>
          <a:p>
            <a:endParaRPr lang="en-US" altLang="en-US" sz="1000" smtClean="0">
              <a:latin typeface="Comic Sans MS" panose="030F0702030302020204" pitchFamily="66" charset="0"/>
            </a:endParaRP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Also by rearranging the expression for c we can deduce the formula for the radius r. </a:t>
            </a:r>
          </a:p>
          <a:p>
            <a:r>
              <a:rPr lang="en-US" altLang="en-US" sz="1000" smtClean="0">
                <a:latin typeface="Comic Sans MS" panose="030F0702030302020204" pitchFamily="66" charset="0"/>
              </a:rPr>
              <a:t> r=square root of g2+f2-c. </a:t>
            </a:r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" name="Freeform 5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pic>
        <p:nvPicPr>
          <p:cNvPr id="15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7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14300" y="1498600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841500" y="571500"/>
            <a:ext cx="5524500" cy="7874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831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EAC2C1-6E9E-4E00-87C8-1E36ABADCE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7946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52399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5471E1-91FD-4EBB-960C-584F368860C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680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443B42-0916-4811-B558-673799B35F2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2283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DD1AE6-075F-4B33-8A8D-84D3304DFCD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2998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" name="Freeform 5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9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0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pic>
        <p:nvPicPr>
          <p:cNvPr id="15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22"/>
          <p:cNvSpPr txBox="1">
            <a:spLocks noChangeArrowheads="1"/>
          </p:cNvSpPr>
          <p:nvPr/>
        </p:nvSpPr>
        <p:spPr bwMode="auto">
          <a:xfrm rot="16200000">
            <a:off x="-1547812" y="4160837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FFFF00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7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114300" y="1501775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857360" y="171432"/>
            <a:ext cx="542928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9091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</p:grpSp>
      </p:grpSp>
      <p:sp>
        <p:nvSpPr>
          <p:cNvPr id="18745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6028" y="1691822"/>
            <a:ext cx="7771946" cy="1737179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8745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2054" y="3885974"/>
            <a:ext cx="6399893" cy="1753054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58F48A8-0D91-4EB9-8D94-8A158CA117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7275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AD0EA-CA44-4788-8199-8E18EC09B5A4}" type="datetime5">
              <a:rPr lang="en-US"/>
              <a:pPr>
                <a:defRPr/>
              </a:pPr>
              <a:t>11-Jul-26</a:t>
            </a:fld>
            <a:endParaRPr lang="en-US" sz="140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www.mathsrevision.com</a:t>
            </a:r>
            <a:endParaRPr lang="en-US">
              <a:effectLst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EED53-A10A-403E-9347-DD7F10ED55AF}" type="slidenum">
              <a:rPr lang="en-US" altLang="en-US"/>
              <a:pPr/>
              <a:t>‹#›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752415"/>
      </p:ext>
    </p:extLst>
  </p:cSld>
  <p:clrMapOvr>
    <a:masterClrMapping/>
  </p:clrMapOvr>
  <p:transition spd="slow" advClick="0">
    <p:split orient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0B6D4-7509-4261-8906-EDDDEA961BF9}" type="datetime5">
              <a:rPr lang="en-US"/>
              <a:pPr>
                <a:defRPr/>
              </a:pPr>
              <a:t>11-Jul-26</a:t>
            </a:fld>
            <a:endParaRPr lang="en-US" sz="140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www.mathsrevision.com</a:t>
            </a:r>
            <a:endParaRPr lang="en-US">
              <a:effectLst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75447-76C4-4F2C-AC89-3785242B6EA4}" type="slidenum">
              <a:rPr lang="en-US" altLang="en-US"/>
              <a:pPr/>
              <a:t>‹#›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875043"/>
      </p:ext>
    </p:extLst>
  </p:cSld>
  <p:clrMapOvr>
    <a:masterClrMapping/>
  </p:clrMapOvr>
  <p:transition spd="slow" advClick="0">
    <p:split orient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3F946-EB1A-454F-8CA1-2E677929DB7B}" type="datetime5">
              <a:rPr lang="en-US"/>
              <a:pPr>
                <a:defRPr/>
              </a:pPr>
              <a:t>11-Jul-26</a:t>
            </a:fld>
            <a:endParaRPr lang="en-US" sz="1400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www.mathsrevision.com</a:t>
            </a:r>
            <a:endParaRPr lang="en-US">
              <a:effectLst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DB442D-3D7A-4A8A-93DF-6983DA87B14E}" type="slidenum">
              <a:rPr lang="en-US" altLang="en-US"/>
              <a:pPr/>
              <a:t>‹#›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068413"/>
      </p:ext>
    </p:extLst>
  </p:cSld>
  <p:clrMapOvr>
    <a:masterClrMapping/>
  </p:clrMapOvr>
  <p:transition spd="slow" advClick="0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03268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6CDAF3-AD9D-4F35-A54F-58E931FDCD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456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A250E4-0A6D-4A75-B094-B9580BE42C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3370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935B89-842A-4286-AF88-C35BE2DBDE5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6094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E35969-8464-4D3C-A1ED-0226590937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9533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F9F8EE-41B8-4FE7-9348-6D3994DA28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791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791753-FC2A-4194-A000-B2CE5E9EED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404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43DDDB-BBD3-42BD-8D43-C02D57F537D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0762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890B0C-ED4D-4B81-BD01-C9DB00E3C08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015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48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sp>
          <p:nvSpPr>
            <p:cNvPr id="2048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dirty="0"/>
            </a:p>
          </p:txBody>
        </p:sp>
        <p:grpSp>
          <p:nvGrpSpPr>
            <p:cNvPr id="1639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dirty="0"/>
              </a:p>
            </p:txBody>
          </p:sp>
        </p:grpSp>
      </p:grpSp>
      <p:sp>
        <p:nvSpPr>
          <p:cNvPr id="20495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497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98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defRPr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049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26836021-71B6-43BB-A66A-733BC155F94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20500" name="Text Box 20"/>
          <p:cNvSpPr txBox="1">
            <a:spLocks noChangeArrowheads="1"/>
          </p:cNvSpPr>
          <p:nvPr userDrawn="1"/>
        </p:nvSpPr>
        <p:spPr bwMode="auto">
          <a:xfrm rot="16200000">
            <a:off x="-1589087" y="4030662"/>
            <a:ext cx="40274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2800" dirty="0">
                <a:solidFill>
                  <a:srgbClr val="EEF82A"/>
                </a:solidFill>
                <a:latin typeface="Comic Sans MS" pitchFamily="66" charset="0"/>
              </a:rPr>
              <a:t>www.mathsrevision.com</a:t>
            </a:r>
          </a:p>
        </p:txBody>
      </p:sp>
      <p:pic>
        <p:nvPicPr>
          <p:cNvPr id="16393" name="Picture 21" descr="scottishflag"/>
          <p:cNvPicPr>
            <a:picLocks noChangeAspect="1" noChangeArrowheads="1" noCrop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22" descr="Office Objects 057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6035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 userDrawn="1"/>
        </p:nvSpPr>
        <p:spPr>
          <a:xfrm>
            <a:off x="142875" y="1428750"/>
            <a:ext cx="7556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latin typeface="+mj-lt"/>
              </a:rPr>
              <a:t>Higher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3857625" y="1323975"/>
            <a:ext cx="17414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Outcome 4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90" r:id="rId1"/>
    <p:sldLayoutId id="2147484578" r:id="rId2"/>
    <p:sldLayoutId id="2147484579" r:id="rId3"/>
    <p:sldLayoutId id="2147484580" r:id="rId4"/>
    <p:sldLayoutId id="2147484581" r:id="rId5"/>
    <p:sldLayoutId id="2147484582" r:id="rId6"/>
    <p:sldLayoutId id="2147484583" r:id="rId7"/>
    <p:sldLayoutId id="2147484584" r:id="rId8"/>
    <p:sldLayoutId id="2147484585" r:id="rId9"/>
    <p:sldLayoutId id="2147484586" r:id="rId10"/>
    <p:sldLayoutId id="2147484587" r:id="rId11"/>
    <p:sldLayoutId id="214748458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EEF82A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F5845AE-239F-498B-9A7E-5DBFD0CE5A1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 lIns="65306" tIns="32653" rIns="65306" bIns="32653"/>
          <a:lstStyle/>
          <a:p>
            <a:pPr>
              <a:defRPr/>
            </a:pPr>
            <a:endParaRPr lang="en-GB"/>
          </a:p>
        </p:txBody>
      </p:sp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86372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18442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86374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75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76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77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78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79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0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1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2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3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4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8443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86386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7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8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89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0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1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2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3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4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5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6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7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8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399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0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1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2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3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8444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86405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6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7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8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09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0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1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2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3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4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5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6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7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8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19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20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21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grpSp>
          <p:nvGrpSpPr>
            <p:cNvPr id="18445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86423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24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25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26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27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28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6429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grpSp>
            <p:nvGrpSpPr>
              <p:cNvPr id="18453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643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8643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8643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  <p:sp>
              <p:nvSpPr>
                <p:cNvPr id="186434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GB"/>
                </a:p>
              </p:txBody>
            </p:sp>
          </p:grpSp>
        </p:grpSp>
      </p:grpSp>
      <p:sp>
        <p:nvSpPr>
          <p:cNvPr id="186435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6436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6437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6438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6439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C7F19AA-6D6A-444E-8D1A-88AB4F760E2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592" r:id="rId1"/>
  </p:sldLayoutIdLst>
  <p:timing>
    <p:tnLst>
      <p:par>
        <p:cTn id="1" dur="indefinite" restart="never" nodeType="tmRoot"/>
      </p:par>
    </p:tnLst>
  </p:timing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326532" algn="ctr" defTabSz="913837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653064" algn="ctr" defTabSz="913837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979597" algn="ctr" defTabSz="913837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306129" algn="ctr" defTabSz="913837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1413" indent="-228600" algn="l" defTabSz="912813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383232" indent="-227893" algn="l" defTabSz="913837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709764" indent="-227893" algn="l" defTabSz="913837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036296" indent="-227893" algn="l" defTabSz="913837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362829" indent="-227893" algn="l" defTabSz="913837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32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64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97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129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661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193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726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258" algn="l" defTabSz="65306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pic>
          <p:nvPicPr>
            <p:cNvPr id="19465" name="Picture 4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7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1945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9460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F1476C59-F425-4A70-BF94-245278366903}" type="datetime5">
              <a:rPr lang="en-US"/>
              <a:pPr>
                <a:defRPr/>
              </a:pPr>
              <a:t>11-Jul-26</a:t>
            </a:fld>
            <a:endParaRPr lang="en-US" sz="140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US"/>
              <a:t>www.mathsrevision.com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5FD8962C-0F39-49CF-AC05-858A9B1E4E6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93" r:id="rId1"/>
  </p:sldLayoutIdLst>
  <p:transition spd="slow" advClick="0">
    <p:split orient="vert"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P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P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pic>
          <p:nvPicPr>
            <p:cNvPr id="20489" name="Picture 4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7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20483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484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1D3FEA7E-9CF1-49BC-BA4E-E7A9B70169F3}" type="datetime5">
              <a:rPr lang="en-US"/>
              <a:pPr>
                <a:defRPr/>
              </a:pPr>
              <a:t>11-Jul-26</a:t>
            </a:fld>
            <a:endParaRPr lang="en-US" sz="140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US"/>
              <a:t>www.mathsrevision.com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1354C21F-6165-40F2-B6A5-1CC9A87B6F8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94" r:id="rId1"/>
  </p:sldLayoutIdLst>
  <p:transition spd="slow" advClick="0">
    <p:split orient="vert"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P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P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8C73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0"/>
            <a:ext cx="8872538" cy="6858000"/>
            <a:chOff x="0" y="0"/>
            <a:chExt cx="5589" cy="4320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ltGray">
            <a:xfrm>
              <a:off x="336" y="150"/>
              <a:ext cx="5253" cy="402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  <p:pic>
          <p:nvPicPr>
            <p:cNvPr id="21513" name="Picture 4" descr="minispi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0" y="0"/>
              <a:ext cx="67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7" name="Line 5"/>
            <p:cNvSpPr>
              <a:spLocks noChangeShapeType="1"/>
            </p:cNvSpPr>
            <p:nvPr/>
          </p:nvSpPr>
          <p:spPr bwMode="ltGray">
            <a:xfrm>
              <a:off x="640" y="1008"/>
              <a:ext cx="4880" cy="0"/>
            </a:xfrm>
            <a:prstGeom prst="line">
              <a:avLst/>
            </a:prstGeom>
            <a:noFill/>
            <a:ln w="31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2150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150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fld id="{D73E4AD8-919E-48F8-924E-B7C9076AA7C9}" type="datetime5">
              <a:rPr lang="en-US"/>
              <a:pPr>
                <a:defRPr/>
              </a:pPr>
              <a:t>11-Jul-26</a:t>
            </a:fld>
            <a:endParaRPr lang="en-US" sz="140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0960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defRPr>
            </a:lvl1pPr>
          </a:lstStyle>
          <a:p>
            <a:pPr>
              <a:defRPr/>
            </a:pPr>
            <a:r>
              <a:rPr lang="en-US"/>
              <a:t>www.mathsrevision.com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96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fld id="{1230ECE5-57CE-46B9-BE93-EBEE3F5243B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95" r:id="rId1"/>
  </p:sldLayoutIdLst>
  <p:transition spd="slow" advClick="0">
    <p:split orient="vert"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Monotype Sorts" pitchFamily="2" charset="2"/>
        <a:buChar char="4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P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P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image" Target="../media/image2.png"/><Relationship Id="rId7" Type="http://schemas.openxmlformats.org/officeDocument/2006/relationships/slide" Target="slide2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4.xml"/><Relationship Id="rId5" Type="http://schemas.openxmlformats.org/officeDocument/2006/relationships/slide" Target="slide12.xml"/><Relationship Id="rId10" Type="http://schemas.openxmlformats.org/officeDocument/2006/relationships/slide" Target="slide38.xml"/><Relationship Id="rId4" Type="http://schemas.openxmlformats.org/officeDocument/2006/relationships/slide" Target="slide2.xml"/><Relationship Id="rId9" Type="http://schemas.openxmlformats.org/officeDocument/2006/relationships/slide" Target="slide3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5.wmf"/><Relationship Id="rId18" Type="http://schemas.openxmlformats.org/officeDocument/2006/relationships/oleObject" Target="../embeddings/oleObject10.bin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13.wmf"/><Relationship Id="rId7" Type="http://schemas.openxmlformats.org/officeDocument/2006/relationships/image" Target="../media/image7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1.w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5" Type="http://schemas.openxmlformats.org/officeDocument/2006/relationships/image" Target="../media/image10.wmf"/><Relationship Id="rId10" Type="http://schemas.openxmlformats.org/officeDocument/2006/relationships/oleObject" Target="../embeddings/oleObject6.bin"/><Relationship Id="rId19" Type="http://schemas.openxmlformats.org/officeDocument/2006/relationships/image" Target="../media/image12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7.bin"/><Relationship Id="rId18" Type="http://schemas.openxmlformats.org/officeDocument/2006/relationships/image" Target="../media/image22.emf"/><Relationship Id="rId26" Type="http://schemas.openxmlformats.org/officeDocument/2006/relationships/image" Target="../media/image26.emf"/><Relationship Id="rId39" Type="http://schemas.openxmlformats.org/officeDocument/2006/relationships/oleObject" Target="../embeddings/oleObject30.bin"/><Relationship Id="rId21" Type="http://schemas.openxmlformats.org/officeDocument/2006/relationships/oleObject" Target="../embeddings/oleObject21.bin"/><Relationship Id="rId34" Type="http://schemas.openxmlformats.org/officeDocument/2006/relationships/image" Target="../media/image30.emf"/><Relationship Id="rId42" Type="http://schemas.openxmlformats.org/officeDocument/2006/relationships/image" Target="../media/image34.emf"/><Relationship Id="rId47" Type="http://schemas.openxmlformats.org/officeDocument/2006/relationships/oleObject" Target="../embeddings/oleObject34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1.emf"/><Relationship Id="rId29" Type="http://schemas.openxmlformats.org/officeDocument/2006/relationships/oleObject" Target="../embeddings/oleObject25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emf"/><Relationship Id="rId11" Type="http://schemas.openxmlformats.org/officeDocument/2006/relationships/oleObject" Target="../embeddings/oleObject16.bin"/><Relationship Id="rId24" Type="http://schemas.openxmlformats.org/officeDocument/2006/relationships/image" Target="../media/image25.emf"/><Relationship Id="rId32" Type="http://schemas.openxmlformats.org/officeDocument/2006/relationships/image" Target="../media/image29.emf"/><Relationship Id="rId37" Type="http://schemas.openxmlformats.org/officeDocument/2006/relationships/oleObject" Target="../embeddings/oleObject29.bin"/><Relationship Id="rId40" Type="http://schemas.openxmlformats.org/officeDocument/2006/relationships/image" Target="../media/image33.emf"/><Relationship Id="rId45" Type="http://schemas.openxmlformats.org/officeDocument/2006/relationships/oleObject" Target="../embeddings/oleObject33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23" Type="http://schemas.openxmlformats.org/officeDocument/2006/relationships/oleObject" Target="../embeddings/oleObject22.bin"/><Relationship Id="rId28" Type="http://schemas.openxmlformats.org/officeDocument/2006/relationships/image" Target="../media/image27.emf"/><Relationship Id="rId36" Type="http://schemas.openxmlformats.org/officeDocument/2006/relationships/image" Target="../media/image31.emf"/><Relationship Id="rId10" Type="http://schemas.openxmlformats.org/officeDocument/2006/relationships/image" Target="../media/image18.emf"/><Relationship Id="rId19" Type="http://schemas.openxmlformats.org/officeDocument/2006/relationships/oleObject" Target="../embeddings/oleObject20.bin"/><Relationship Id="rId31" Type="http://schemas.openxmlformats.org/officeDocument/2006/relationships/oleObject" Target="../embeddings/oleObject26.bin"/><Relationship Id="rId44" Type="http://schemas.openxmlformats.org/officeDocument/2006/relationships/image" Target="../media/image35.emf"/><Relationship Id="rId4" Type="http://schemas.openxmlformats.org/officeDocument/2006/relationships/image" Target="../media/image15.e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0.emf"/><Relationship Id="rId22" Type="http://schemas.openxmlformats.org/officeDocument/2006/relationships/image" Target="../media/image24.emf"/><Relationship Id="rId27" Type="http://schemas.openxmlformats.org/officeDocument/2006/relationships/oleObject" Target="../embeddings/oleObject24.bin"/><Relationship Id="rId30" Type="http://schemas.openxmlformats.org/officeDocument/2006/relationships/image" Target="../media/image28.emf"/><Relationship Id="rId35" Type="http://schemas.openxmlformats.org/officeDocument/2006/relationships/oleObject" Target="../embeddings/oleObject28.bin"/><Relationship Id="rId43" Type="http://schemas.openxmlformats.org/officeDocument/2006/relationships/oleObject" Target="../embeddings/oleObject32.bin"/><Relationship Id="rId48" Type="http://schemas.openxmlformats.org/officeDocument/2006/relationships/image" Target="../media/image37.emf"/><Relationship Id="rId8" Type="http://schemas.openxmlformats.org/officeDocument/2006/relationships/image" Target="../media/image17.emf"/><Relationship Id="rId3" Type="http://schemas.openxmlformats.org/officeDocument/2006/relationships/oleObject" Target="../embeddings/oleObject12.bin"/><Relationship Id="rId12" Type="http://schemas.openxmlformats.org/officeDocument/2006/relationships/image" Target="../media/image19.emf"/><Relationship Id="rId17" Type="http://schemas.openxmlformats.org/officeDocument/2006/relationships/oleObject" Target="../embeddings/oleObject19.bin"/><Relationship Id="rId25" Type="http://schemas.openxmlformats.org/officeDocument/2006/relationships/oleObject" Target="../embeddings/oleObject23.bin"/><Relationship Id="rId33" Type="http://schemas.openxmlformats.org/officeDocument/2006/relationships/oleObject" Target="../embeddings/oleObject27.bin"/><Relationship Id="rId38" Type="http://schemas.openxmlformats.org/officeDocument/2006/relationships/image" Target="../media/image32.emf"/><Relationship Id="rId46" Type="http://schemas.openxmlformats.org/officeDocument/2006/relationships/image" Target="../media/image36.emf"/><Relationship Id="rId20" Type="http://schemas.openxmlformats.org/officeDocument/2006/relationships/image" Target="../media/image23.emf"/><Relationship Id="rId41" Type="http://schemas.openxmlformats.org/officeDocument/2006/relationships/oleObject" Target="../embeddings/oleObject31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image" Target="../media/image41.wmf"/><Relationship Id="rId3" Type="http://schemas.openxmlformats.org/officeDocument/2006/relationships/image" Target="../media/image42.png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3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45.png"/><Relationship Id="rId5" Type="http://schemas.openxmlformats.org/officeDocument/2006/relationships/image" Target="../media/image43.png"/><Relationship Id="rId10" Type="http://schemas.openxmlformats.org/officeDocument/2006/relationships/image" Target="../media/image44.png"/><Relationship Id="rId4" Type="http://schemas.openxmlformats.org/officeDocument/2006/relationships/audio" Target="../media/audio1.wav"/><Relationship Id="rId9" Type="http://schemas.openxmlformats.org/officeDocument/2006/relationships/image" Target="../media/image40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oleObject" Target="../embeddings/oleObject41.bin"/><Relationship Id="rId18" Type="http://schemas.openxmlformats.org/officeDocument/2006/relationships/image" Target="../media/image51.wmf"/><Relationship Id="rId3" Type="http://schemas.openxmlformats.org/officeDocument/2006/relationships/image" Target="../media/image42.png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8.wmf"/><Relationship Id="rId17" Type="http://schemas.openxmlformats.org/officeDocument/2006/relationships/oleObject" Target="../embeddings/oleObject43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0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44.png"/><Relationship Id="rId11" Type="http://schemas.openxmlformats.org/officeDocument/2006/relationships/oleObject" Target="../embeddings/oleObject40.bin"/><Relationship Id="rId5" Type="http://schemas.openxmlformats.org/officeDocument/2006/relationships/image" Target="../media/image43.png"/><Relationship Id="rId15" Type="http://schemas.openxmlformats.org/officeDocument/2006/relationships/oleObject" Target="../embeddings/oleObject42.bin"/><Relationship Id="rId10" Type="http://schemas.openxmlformats.org/officeDocument/2006/relationships/image" Target="../media/image47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49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image" Target="../media/image42.png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5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4.png"/><Relationship Id="rId11" Type="http://schemas.openxmlformats.org/officeDocument/2006/relationships/oleObject" Target="../embeddings/oleObject46.bin"/><Relationship Id="rId5" Type="http://schemas.openxmlformats.org/officeDocument/2006/relationships/image" Target="../media/image43.png"/><Relationship Id="rId10" Type="http://schemas.openxmlformats.org/officeDocument/2006/relationships/image" Target="../media/image53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45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13" Type="http://schemas.openxmlformats.org/officeDocument/2006/relationships/oleObject" Target="../embeddings/oleObject50.bin"/><Relationship Id="rId3" Type="http://schemas.openxmlformats.org/officeDocument/2006/relationships/image" Target="../media/image42.png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57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9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4.png"/><Relationship Id="rId11" Type="http://schemas.openxmlformats.org/officeDocument/2006/relationships/oleObject" Target="../embeddings/oleObject49.bin"/><Relationship Id="rId5" Type="http://schemas.openxmlformats.org/officeDocument/2006/relationships/image" Target="../media/image43.png"/><Relationship Id="rId15" Type="http://schemas.openxmlformats.org/officeDocument/2006/relationships/oleObject" Target="../embeddings/oleObject51.bin"/><Relationship Id="rId10" Type="http://schemas.openxmlformats.org/officeDocument/2006/relationships/image" Target="../media/image56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48.bin"/><Relationship Id="rId14" Type="http://schemas.openxmlformats.org/officeDocument/2006/relationships/image" Target="../media/image58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oleObject" Target="../embeddings/oleObject55.bin"/><Relationship Id="rId3" Type="http://schemas.openxmlformats.org/officeDocument/2006/relationships/image" Target="../media/image42.png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62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4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44.png"/><Relationship Id="rId11" Type="http://schemas.openxmlformats.org/officeDocument/2006/relationships/oleObject" Target="../embeddings/oleObject54.bin"/><Relationship Id="rId5" Type="http://schemas.openxmlformats.org/officeDocument/2006/relationships/image" Target="../media/image43.png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61.wmf"/><Relationship Id="rId4" Type="http://schemas.openxmlformats.org/officeDocument/2006/relationships/audio" Target="../media/audio1.wav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63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.bin"/><Relationship Id="rId13" Type="http://schemas.openxmlformats.org/officeDocument/2006/relationships/image" Target="../media/image67.wmf"/><Relationship Id="rId18" Type="http://schemas.openxmlformats.org/officeDocument/2006/relationships/oleObject" Target="../embeddings/oleObject62.bin"/><Relationship Id="rId26" Type="http://schemas.openxmlformats.org/officeDocument/2006/relationships/oleObject" Target="../embeddings/oleObject66.bin"/><Relationship Id="rId3" Type="http://schemas.openxmlformats.org/officeDocument/2006/relationships/image" Target="../media/image42.png"/><Relationship Id="rId21" Type="http://schemas.openxmlformats.org/officeDocument/2006/relationships/image" Target="../media/image71.wmf"/><Relationship Id="rId7" Type="http://schemas.openxmlformats.org/officeDocument/2006/relationships/image" Target="../media/image44.png"/><Relationship Id="rId12" Type="http://schemas.openxmlformats.org/officeDocument/2006/relationships/oleObject" Target="../embeddings/oleObject59.bin"/><Relationship Id="rId17" Type="http://schemas.openxmlformats.org/officeDocument/2006/relationships/image" Target="../media/image69.wmf"/><Relationship Id="rId25" Type="http://schemas.openxmlformats.org/officeDocument/2006/relationships/image" Target="../media/image73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61.bin"/><Relationship Id="rId20" Type="http://schemas.openxmlformats.org/officeDocument/2006/relationships/oleObject" Target="../embeddings/oleObject63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5.png"/><Relationship Id="rId11" Type="http://schemas.openxmlformats.org/officeDocument/2006/relationships/image" Target="../media/image66.wmf"/><Relationship Id="rId24" Type="http://schemas.openxmlformats.org/officeDocument/2006/relationships/oleObject" Target="../embeddings/oleObject65.bin"/><Relationship Id="rId5" Type="http://schemas.openxmlformats.org/officeDocument/2006/relationships/image" Target="../media/image43.png"/><Relationship Id="rId15" Type="http://schemas.openxmlformats.org/officeDocument/2006/relationships/image" Target="../media/image68.wmf"/><Relationship Id="rId23" Type="http://schemas.openxmlformats.org/officeDocument/2006/relationships/image" Target="../media/image72.wmf"/><Relationship Id="rId10" Type="http://schemas.openxmlformats.org/officeDocument/2006/relationships/oleObject" Target="../embeddings/oleObject58.bin"/><Relationship Id="rId19" Type="http://schemas.openxmlformats.org/officeDocument/2006/relationships/image" Target="../media/image70.wmf"/><Relationship Id="rId4" Type="http://schemas.openxmlformats.org/officeDocument/2006/relationships/audio" Target="../media/audio1.wav"/><Relationship Id="rId9" Type="http://schemas.openxmlformats.org/officeDocument/2006/relationships/image" Target="../media/image65.wmf"/><Relationship Id="rId14" Type="http://schemas.openxmlformats.org/officeDocument/2006/relationships/oleObject" Target="../embeddings/oleObject60.bin"/><Relationship Id="rId22" Type="http://schemas.openxmlformats.org/officeDocument/2006/relationships/oleObject" Target="../embeddings/oleObject64.bin"/><Relationship Id="rId27" Type="http://schemas.openxmlformats.org/officeDocument/2006/relationships/image" Target="../media/image74.w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13" Type="http://schemas.openxmlformats.org/officeDocument/2006/relationships/oleObject" Target="../embeddings/oleObject70.bin"/><Relationship Id="rId18" Type="http://schemas.openxmlformats.org/officeDocument/2006/relationships/image" Target="../media/image81.wmf"/><Relationship Id="rId26" Type="http://schemas.openxmlformats.org/officeDocument/2006/relationships/image" Target="../media/image85.wmf"/><Relationship Id="rId3" Type="http://schemas.openxmlformats.org/officeDocument/2006/relationships/image" Target="../media/image42.png"/><Relationship Id="rId21" Type="http://schemas.openxmlformats.org/officeDocument/2006/relationships/oleObject" Target="../embeddings/oleObject74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78.wmf"/><Relationship Id="rId17" Type="http://schemas.openxmlformats.org/officeDocument/2006/relationships/oleObject" Target="../embeddings/oleObject72.bin"/><Relationship Id="rId25" Type="http://schemas.openxmlformats.org/officeDocument/2006/relationships/oleObject" Target="../embeddings/oleObject76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80.wmf"/><Relationship Id="rId20" Type="http://schemas.openxmlformats.org/officeDocument/2006/relationships/image" Target="../media/image82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4.png"/><Relationship Id="rId11" Type="http://schemas.openxmlformats.org/officeDocument/2006/relationships/oleObject" Target="../embeddings/oleObject69.bin"/><Relationship Id="rId24" Type="http://schemas.openxmlformats.org/officeDocument/2006/relationships/image" Target="../media/image84.wmf"/><Relationship Id="rId5" Type="http://schemas.openxmlformats.org/officeDocument/2006/relationships/image" Target="../media/image43.png"/><Relationship Id="rId15" Type="http://schemas.openxmlformats.org/officeDocument/2006/relationships/oleObject" Target="../embeddings/oleObject71.bin"/><Relationship Id="rId23" Type="http://schemas.openxmlformats.org/officeDocument/2006/relationships/oleObject" Target="../embeddings/oleObject75.bin"/><Relationship Id="rId10" Type="http://schemas.openxmlformats.org/officeDocument/2006/relationships/image" Target="../media/image77.wmf"/><Relationship Id="rId19" Type="http://schemas.openxmlformats.org/officeDocument/2006/relationships/oleObject" Target="../embeddings/oleObject73.bin"/><Relationship Id="rId4" Type="http://schemas.openxmlformats.org/officeDocument/2006/relationships/audio" Target="../media/audio1.wav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79.wmf"/><Relationship Id="rId22" Type="http://schemas.openxmlformats.org/officeDocument/2006/relationships/image" Target="../media/image83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.bin"/><Relationship Id="rId13" Type="http://schemas.openxmlformats.org/officeDocument/2006/relationships/image" Target="../media/image89.wmf"/><Relationship Id="rId18" Type="http://schemas.openxmlformats.org/officeDocument/2006/relationships/image" Target="../media/image91.wmf"/><Relationship Id="rId3" Type="http://schemas.openxmlformats.org/officeDocument/2006/relationships/image" Target="../media/image42.png"/><Relationship Id="rId21" Type="http://schemas.openxmlformats.org/officeDocument/2006/relationships/image" Target="../media/image92.wmf"/><Relationship Id="rId7" Type="http://schemas.openxmlformats.org/officeDocument/2006/relationships/image" Target="../media/image86.wmf"/><Relationship Id="rId12" Type="http://schemas.openxmlformats.org/officeDocument/2006/relationships/oleObject" Target="../embeddings/oleObject80.bin"/><Relationship Id="rId17" Type="http://schemas.openxmlformats.org/officeDocument/2006/relationships/oleObject" Target="../embeddings/oleObject82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4.png"/><Relationship Id="rId20" Type="http://schemas.openxmlformats.org/officeDocument/2006/relationships/oleObject" Target="../embeddings/oleObject83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77.bin"/><Relationship Id="rId11" Type="http://schemas.openxmlformats.org/officeDocument/2006/relationships/image" Target="../media/image88.wmf"/><Relationship Id="rId5" Type="http://schemas.openxmlformats.org/officeDocument/2006/relationships/image" Target="../media/image43.png"/><Relationship Id="rId15" Type="http://schemas.openxmlformats.org/officeDocument/2006/relationships/image" Target="../media/image90.wmf"/><Relationship Id="rId10" Type="http://schemas.openxmlformats.org/officeDocument/2006/relationships/oleObject" Target="../embeddings/oleObject79.bin"/><Relationship Id="rId19" Type="http://schemas.openxmlformats.org/officeDocument/2006/relationships/image" Target="../media/image93.wmf"/><Relationship Id="rId4" Type="http://schemas.openxmlformats.org/officeDocument/2006/relationships/audio" Target="../media/audio1.wav"/><Relationship Id="rId9" Type="http://schemas.openxmlformats.org/officeDocument/2006/relationships/image" Target="../media/image87.wmf"/><Relationship Id="rId14" Type="http://schemas.openxmlformats.org/officeDocument/2006/relationships/oleObject" Target="../embeddings/oleObject81.bin"/><Relationship Id="rId22" Type="http://schemas.openxmlformats.org/officeDocument/2006/relationships/image" Target="../media/image94.w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5.bin"/><Relationship Id="rId13" Type="http://schemas.openxmlformats.org/officeDocument/2006/relationships/image" Target="../media/image97.wmf"/><Relationship Id="rId18" Type="http://schemas.openxmlformats.org/officeDocument/2006/relationships/image" Target="../media/image99.wmf"/><Relationship Id="rId3" Type="http://schemas.openxmlformats.org/officeDocument/2006/relationships/image" Target="../media/image42.png"/><Relationship Id="rId7" Type="http://schemas.openxmlformats.org/officeDocument/2006/relationships/image" Target="../media/image95.wmf"/><Relationship Id="rId12" Type="http://schemas.openxmlformats.org/officeDocument/2006/relationships/oleObject" Target="../embeddings/oleObject87.bin"/><Relationship Id="rId17" Type="http://schemas.openxmlformats.org/officeDocument/2006/relationships/oleObject" Target="../embeddings/oleObject89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4.png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84.bin"/><Relationship Id="rId11" Type="http://schemas.openxmlformats.org/officeDocument/2006/relationships/image" Target="../media/image88.wmf"/><Relationship Id="rId5" Type="http://schemas.openxmlformats.org/officeDocument/2006/relationships/image" Target="../media/image43.png"/><Relationship Id="rId15" Type="http://schemas.openxmlformats.org/officeDocument/2006/relationships/image" Target="../media/image98.wmf"/><Relationship Id="rId10" Type="http://schemas.openxmlformats.org/officeDocument/2006/relationships/oleObject" Target="../embeddings/oleObject86.bin"/><Relationship Id="rId4" Type="http://schemas.openxmlformats.org/officeDocument/2006/relationships/audio" Target="../media/audio1.wav"/><Relationship Id="rId9" Type="http://schemas.openxmlformats.org/officeDocument/2006/relationships/image" Target="../media/image96.wmf"/><Relationship Id="rId14" Type="http://schemas.openxmlformats.org/officeDocument/2006/relationships/oleObject" Target="../embeddings/oleObject88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02.wmf"/><Relationship Id="rId3" Type="http://schemas.openxmlformats.org/officeDocument/2006/relationships/image" Target="../media/image42.png"/><Relationship Id="rId7" Type="http://schemas.openxmlformats.org/officeDocument/2006/relationships/image" Target="../media/image100.wmf"/><Relationship Id="rId12" Type="http://schemas.openxmlformats.org/officeDocument/2006/relationships/oleObject" Target="../embeddings/oleObject92.bin"/><Relationship Id="rId17" Type="http://schemas.openxmlformats.org/officeDocument/2006/relationships/image" Target="../media/image104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94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90.bin"/><Relationship Id="rId11" Type="http://schemas.openxmlformats.org/officeDocument/2006/relationships/image" Target="../media/image101.wmf"/><Relationship Id="rId5" Type="http://schemas.openxmlformats.org/officeDocument/2006/relationships/image" Target="../media/image43.png"/><Relationship Id="rId15" Type="http://schemas.openxmlformats.org/officeDocument/2006/relationships/image" Target="../media/image103.wmf"/><Relationship Id="rId10" Type="http://schemas.openxmlformats.org/officeDocument/2006/relationships/oleObject" Target="../embeddings/oleObject91.bin"/><Relationship Id="rId4" Type="http://schemas.openxmlformats.org/officeDocument/2006/relationships/audio" Target="../media/audio1.wav"/><Relationship Id="rId9" Type="http://schemas.openxmlformats.org/officeDocument/2006/relationships/image" Target="../media/image44.png"/><Relationship Id="rId14" Type="http://schemas.openxmlformats.org/officeDocument/2006/relationships/oleObject" Target="../embeddings/oleObject9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6.bin"/><Relationship Id="rId13" Type="http://schemas.openxmlformats.org/officeDocument/2006/relationships/image" Target="../media/image109.wmf"/><Relationship Id="rId18" Type="http://schemas.openxmlformats.org/officeDocument/2006/relationships/oleObject" Target="../embeddings/oleObject101.bin"/><Relationship Id="rId3" Type="http://schemas.openxmlformats.org/officeDocument/2006/relationships/image" Target="../media/image42.png"/><Relationship Id="rId21" Type="http://schemas.openxmlformats.org/officeDocument/2006/relationships/image" Target="../media/image113.wmf"/><Relationship Id="rId7" Type="http://schemas.openxmlformats.org/officeDocument/2006/relationships/image" Target="../media/image106.wmf"/><Relationship Id="rId12" Type="http://schemas.openxmlformats.org/officeDocument/2006/relationships/oleObject" Target="../embeddings/oleObject98.bin"/><Relationship Id="rId17" Type="http://schemas.openxmlformats.org/officeDocument/2006/relationships/image" Target="../media/image111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00.bin"/><Relationship Id="rId20" Type="http://schemas.openxmlformats.org/officeDocument/2006/relationships/oleObject" Target="../embeddings/oleObject102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95.bin"/><Relationship Id="rId11" Type="http://schemas.openxmlformats.org/officeDocument/2006/relationships/image" Target="../media/image108.wmf"/><Relationship Id="rId5" Type="http://schemas.openxmlformats.org/officeDocument/2006/relationships/image" Target="../media/image114.png"/><Relationship Id="rId15" Type="http://schemas.openxmlformats.org/officeDocument/2006/relationships/image" Target="../media/image110.wmf"/><Relationship Id="rId10" Type="http://schemas.openxmlformats.org/officeDocument/2006/relationships/oleObject" Target="../embeddings/oleObject97.bin"/><Relationship Id="rId19" Type="http://schemas.openxmlformats.org/officeDocument/2006/relationships/image" Target="../media/image112.wmf"/><Relationship Id="rId4" Type="http://schemas.openxmlformats.org/officeDocument/2006/relationships/audio" Target="../media/audio1.wav"/><Relationship Id="rId9" Type="http://schemas.openxmlformats.org/officeDocument/2006/relationships/image" Target="../media/image107.wmf"/><Relationship Id="rId14" Type="http://schemas.openxmlformats.org/officeDocument/2006/relationships/oleObject" Target="../embeddings/oleObject99.bin"/><Relationship Id="rId22" Type="http://schemas.openxmlformats.org/officeDocument/2006/relationships/image" Target="../media/image4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thsrevision.com/index_files/Maths/Presentations/S5_Higher_Course/The_Circle_Past_Papers_Unit_2_outcome_4.pdf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ggbtu.be/mTJ1LfzMY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333375"/>
            <a:ext cx="7086600" cy="1036638"/>
          </a:xfrm>
        </p:spPr>
        <p:txBody>
          <a:bodyPr/>
          <a:lstStyle/>
          <a:p>
            <a:pPr algn="ctr" eaLnBrk="1" hangingPunct="1"/>
            <a:r>
              <a:rPr lang="en-GB" altLang="en-US" sz="2800" b="0" smtClean="0">
                <a:solidFill>
                  <a:srgbClr val="FFFF00"/>
                </a:solidFill>
                <a:effectLst/>
              </a:rPr>
              <a:t>Higher Unit 1</a:t>
            </a:r>
            <a:br>
              <a:rPr lang="en-GB" altLang="en-US" sz="2800" b="0" smtClean="0">
                <a:solidFill>
                  <a:srgbClr val="FFFF00"/>
                </a:solidFill>
                <a:effectLst/>
              </a:rPr>
            </a:br>
            <a:r>
              <a:rPr lang="en-GB" altLang="en-US" sz="2800" b="0" smtClean="0">
                <a:solidFill>
                  <a:srgbClr val="FFFF00"/>
                </a:solidFill>
                <a:effectLst/>
              </a:rPr>
              <a:t>Applications 1.2</a:t>
            </a:r>
          </a:p>
        </p:txBody>
      </p:sp>
      <p:sp>
        <p:nvSpPr>
          <p:cNvPr id="13" name="Rectangle 19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3352800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/>
              <a:t>www.mathsrevision.com</a:t>
            </a:r>
          </a:p>
        </p:txBody>
      </p:sp>
      <p:pic>
        <p:nvPicPr>
          <p:cNvPr id="28676" name="Picture 4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001838" y="2389188"/>
            <a:ext cx="68976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22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The Graphical Form of the Circle Equation</a:t>
            </a:r>
          </a:p>
        </p:txBody>
      </p:sp>
      <p:sp>
        <p:nvSpPr>
          <p:cNvPr id="28678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2447925"/>
            <a:ext cx="409575" cy="268288"/>
          </a:xfrm>
          <a:prstGeom prst="actionButtonForwardNext">
            <a:avLst/>
          </a:prstGeom>
          <a:solidFill>
            <a:srgbClr val="66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9" name="Text Box 10"/>
          <p:cNvSpPr txBox="1">
            <a:spLocks noChangeArrowheads="1"/>
          </p:cNvSpPr>
          <p:nvPr/>
        </p:nvSpPr>
        <p:spPr bwMode="auto">
          <a:xfrm>
            <a:off x="2001838" y="2849563"/>
            <a:ext cx="63801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22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Intersection Form of the Circle Equation</a:t>
            </a:r>
          </a:p>
        </p:txBody>
      </p:sp>
      <p:sp>
        <p:nvSpPr>
          <p:cNvPr id="28680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2913063"/>
            <a:ext cx="409575" cy="287337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81" name="Text Box 10"/>
          <p:cNvSpPr txBox="1">
            <a:spLocks noChangeArrowheads="1"/>
          </p:cNvSpPr>
          <p:nvPr/>
        </p:nvSpPr>
        <p:spPr bwMode="auto">
          <a:xfrm>
            <a:off x="2001838" y="3309938"/>
            <a:ext cx="71421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22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Find intersection points between a Line &amp; Circle</a:t>
            </a:r>
          </a:p>
        </p:txBody>
      </p:sp>
      <p:sp>
        <p:nvSpPr>
          <p:cNvPr id="28682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3395663"/>
            <a:ext cx="409575" cy="268287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83" name="Text Box 10"/>
          <p:cNvSpPr txBox="1">
            <a:spLocks noChangeArrowheads="1"/>
          </p:cNvSpPr>
          <p:nvPr/>
        </p:nvSpPr>
        <p:spPr bwMode="auto">
          <a:xfrm>
            <a:off x="2001838" y="3768725"/>
            <a:ext cx="68976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22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Tangency (&amp; Discriminant) to the Circle</a:t>
            </a:r>
          </a:p>
        </p:txBody>
      </p:sp>
      <p:sp>
        <p:nvSpPr>
          <p:cNvPr id="28684" name="Text Box 10"/>
          <p:cNvSpPr txBox="1">
            <a:spLocks noChangeArrowheads="1"/>
          </p:cNvSpPr>
          <p:nvPr/>
        </p:nvSpPr>
        <p:spPr bwMode="auto">
          <a:xfrm>
            <a:off x="2001838" y="4229100"/>
            <a:ext cx="56784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22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Equation of Tangent to the Circle </a:t>
            </a:r>
          </a:p>
        </p:txBody>
      </p:sp>
      <p:sp>
        <p:nvSpPr>
          <p:cNvPr id="28685" name="AutoShape 7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3860800"/>
            <a:ext cx="409575" cy="268288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86" name="AutoShape 8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4324350"/>
            <a:ext cx="409575" cy="268288"/>
          </a:xfrm>
          <a:prstGeom prst="actionButtonForwardNext">
            <a:avLst/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87" name="AutoShape 11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5559425"/>
            <a:ext cx="542925" cy="436563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88" name="Text Box 10"/>
          <p:cNvSpPr txBox="1">
            <a:spLocks noChangeArrowheads="1"/>
          </p:cNvSpPr>
          <p:nvPr/>
        </p:nvSpPr>
        <p:spPr bwMode="auto">
          <a:xfrm>
            <a:off x="2001838" y="5507038"/>
            <a:ext cx="44910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Exam Type Questions</a:t>
            </a:r>
          </a:p>
        </p:txBody>
      </p:sp>
      <p:sp>
        <p:nvSpPr>
          <p:cNvPr id="28689" name="Text Box 10"/>
          <p:cNvSpPr txBox="1">
            <a:spLocks noChangeArrowheads="1"/>
          </p:cNvSpPr>
          <p:nvPr/>
        </p:nvSpPr>
        <p:spPr bwMode="auto">
          <a:xfrm>
            <a:off x="2001838" y="5043488"/>
            <a:ext cx="56784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altLang="en-US" sz="2200" b="1">
                <a:solidFill>
                  <a:srgbClr val="F9F91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Mind Map of Circle Chapter</a:t>
            </a:r>
          </a:p>
        </p:txBody>
      </p:sp>
      <p:sp>
        <p:nvSpPr>
          <p:cNvPr id="28690" name="AutoShape 8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377950" y="5143500"/>
            <a:ext cx="409575" cy="268288"/>
          </a:xfrm>
          <a:prstGeom prst="actionButtonForwardNex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927100" y="2030413"/>
            <a:ext cx="226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At  K(-7,12)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927100" y="2574925"/>
            <a:ext cx="2111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851150" y="2574925"/>
            <a:ext cx="2419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(-7+1)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(12-4)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=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5006975" y="2574925"/>
            <a:ext cx="1354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 (-6)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+ 8</a:t>
            </a:r>
            <a:r>
              <a:rPr lang="en-GB" sz="2000" baseline="30000" dirty="0">
                <a:latin typeface="+mj-lt"/>
              </a:rPr>
              <a:t>2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122988" y="2574925"/>
            <a:ext cx="2254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= 36 + 64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=</a:t>
            </a:r>
            <a:r>
              <a:rPr lang="en-GB" sz="2000" dirty="0">
                <a:latin typeface="+mj-lt"/>
              </a:rPr>
              <a:t> 100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927100" y="2994025"/>
            <a:ext cx="6688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point K is on the circumference.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914400" y="3613150"/>
            <a:ext cx="243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At  L(10,5)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882650" y="4081463"/>
            <a:ext cx="2035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741613" y="4081463"/>
            <a:ext cx="2308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(10+1)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(5-4)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=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4833938" y="4081463"/>
            <a:ext cx="10620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11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+ 1</a:t>
            </a:r>
            <a:r>
              <a:rPr lang="en-GB" sz="2000" baseline="30000" dirty="0">
                <a:latin typeface="+mj-lt"/>
              </a:rPr>
              <a:t>2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5746750" y="4081463"/>
            <a:ext cx="1909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121 + 1 = 122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7561263" y="4024313"/>
            <a:ext cx="99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&gt;</a:t>
            </a:r>
            <a:r>
              <a:rPr lang="en-GB" sz="2000" dirty="0">
                <a:latin typeface="+mj-lt"/>
              </a:rPr>
              <a:t> 100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909638" y="4562475"/>
            <a:ext cx="647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point L is outside the circumference.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914400" y="5176838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At  M(4,9)</a:t>
            </a: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887413" y="5727700"/>
            <a:ext cx="21383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2762250" y="5727700"/>
            <a:ext cx="2238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(4+1)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(9-4)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=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4791075" y="5727700"/>
            <a:ext cx="1200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5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+ 5</a:t>
            </a:r>
            <a:r>
              <a:rPr lang="en-GB" sz="2000" baseline="30000" dirty="0">
                <a:latin typeface="+mj-lt"/>
              </a:rPr>
              <a:t>2</a:t>
            </a:r>
            <a:endParaRPr lang="en-GB" sz="2000" dirty="0">
              <a:latin typeface="+mj-lt"/>
            </a:endParaRP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5648325" y="5727700"/>
            <a:ext cx="1943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25 + 25 = 50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7435850" y="5670550"/>
            <a:ext cx="9683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&lt;</a:t>
            </a:r>
            <a:r>
              <a:rPr lang="en-GB" sz="2000" dirty="0">
                <a:latin typeface="+mj-lt"/>
              </a:rPr>
              <a:t> 100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909638" y="6226175"/>
            <a:ext cx="6629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point M is inside the circumference.</a:t>
            </a:r>
          </a:p>
        </p:txBody>
      </p:sp>
      <p:cxnSp>
        <p:nvCxnSpPr>
          <p:cNvPr id="35862" name="Straight Connector 22"/>
          <p:cNvCxnSpPr>
            <a:cxnSpLocks noChangeShapeType="1"/>
          </p:cNvCxnSpPr>
          <p:nvPr/>
        </p:nvCxnSpPr>
        <p:spPr bwMode="auto">
          <a:xfrm>
            <a:off x="1022350" y="3495675"/>
            <a:ext cx="7880350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63" name="Straight Connector 23"/>
          <p:cNvCxnSpPr>
            <a:cxnSpLocks noChangeShapeType="1"/>
          </p:cNvCxnSpPr>
          <p:nvPr/>
        </p:nvCxnSpPr>
        <p:spPr bwMode="auto">
          <a:xfrm>
            <a:off x="1022350" y="5141913"/>
            <a:ext cx="7880350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1082675" y="334963"/>
            <a:ext cx="6705600" cy="5873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Inside / Outside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or On Circumference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  <p:bldP spid="8196" grpId="0" autoUpdateAnimBg="0"/>
      <p:bldP spid="8197" grpId="0" autoUpdateAnimBg="0"/>
      <p:bldP spid="8198" grpId="0" autoUpdateAnimBg="0"/>
      <p:bldP spid="8199" grpId="0" autoUpdateAnimBg="0"/>
      <p:bldP spid="8201" grpId="0" autoUpdateAnimBg="0"/>
      <p:bldP spid="8202" grpId="0" autoUpdateAnimBg="0"/>
      <p:bldP spid="8203" grpId="0" autoUpdateAnimBg="0"/>
      <p:bldP spid="8204" grpId="0" autoUpdateAnimBg="0"/>
      <p:bldP spid="8205" grpId="0" autoUpdateAnimBg="0"/>
      <p:bldP spid="8206" grpId="0" autoUpdateAnimBg="0"/>
      <p:bldP spid="8208" grpId="0" autoUpdateAnimBg="0"/>
      <p:bldP spid="8209" grpId="0" autoUpdateAnimBg="0"/>
      <p:bldP spid="8210" grpId="0" autoUpdateAnimBg="0"/>
      <p:bldP spid="8211" grpId="0" autoUpdateAnimBg="0"/>
      <p:bldP spid="8212" grpId="0" autoUpdateAnimBg="0"/>
      <p:bldP spid="821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0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HHM Practice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46375" y="2674938"/>
            <a:ext cx="3481388" cy="1477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HHM 		Ex12D</a:t>
            </a:r>
          </a:p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HHM 	Ex12F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D8E5D8B-0756-4F9A-AD7F-52D5C9BBA3F3}" type="datetime5">
              <a:rPr lang="en-US"/>
              <a:pPr>
                <a:defRPr/>
              </a:pPr>
              <a:t>11-Jul-26</a:t>
            </a:fld>
            <a:endParaRPr lang="en-US" sz="1400">
              <a:effectLst/>
            </a:endParaRPr>
          </a:p>
        </p:txBody>
      </p:sp>
      <p:sp>
        <p:nvSpPr>
          <p:cNvPr id="4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www.mathsrevision.com</a:t>
            </a:r>
            <a:endParaRPr lang="en-US">
              <a:effectLst/>
            </a:endParaRPr>
          </a:p>
        </p:txBody>
      </p:sp>
      <p:sp>
        <p:nvSpPr>
          <p:cNvPr id="4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3DC10D0D-C887-44D8-B685-7B376874ADFC}" type="slidenum">
              <a:rPr lang="en-US" altLang="en-US" sz="1600">
                <a:solidFill>
                  <a:schemeClr val="bg2"/>
                </a:solidFill>
                <a:latin typeface="Comic Sans MS" panose="030F0702030302020204" pitchFamily="66" charset="0"/>
              </a:rPr>
              <a:pPr eaLnBrk="1" hangingPunct="1"/>
              <a:t>12</a:t>
            </a:fld>
            <a:endParaRPr lang="en-US" altLang="en-US" sz="160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GB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Intersection Form of the Circle Equation</a:t>
            </a:r>
            <a:endParaRPr lang="en-GB" sz="4000" dirty="0" smtClean="0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1246188" y="3248025"/>
          <a:ext cx="4084637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Equation" r:id="rId4" imgW="2412720" imgH="228600" progId="Equation.3">
                  <p:embed/>
                </p:oleObj>
              </mc:Choice>
              <mc:Fallback>
                <p:oleObj name="Equation" r:id="rId4" imgW="241272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6188" y="3248025"/>
                        <a:ext cx="4084637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1246188" y="2686050"/>
          <a:ext cx="3656012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Equation" r:id="rId6" imgW="2158920" imgH="228600" progId="Equation.3">
                  <p:embed/>
                </p:oleObj>
              </mc:Choice>
              <mc:Fallback>
                <p:oleObj name="Equation" r:id="rId6" imgW="215892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6188" y="2686050"/>
                        <a:ext cx="3656012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1246188" y="3811588"/>
          <a:ext cx="3741737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Equation" r:id="rId8" imgW="2209680" imgH="228600" progId="Equation.3">
                  <p:embed/>
                </p:oleObj>
              </mc:Choice>
              <mc:Fallback>
                <p:oleObj name="Equation" r:id="rId8" imgW="220968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6188" y="3811588"/>
                        <a:ext cx="3741737" cy="385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Object 13"/>
          <p:cNvGraphicFramePr>
            <a:graphicFrameLocks noChangeAspect="1"/>
          </p:cNvGraphicFramePr>
          <p:nvPr/>
        </p:nvGraphicFramePr>
        <p:xfrm>
          <a:off x="1393825" y="4483100"/>
          <a:ext cx="3825875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Equation" r:id="rId10" imgW="2260440" imgH="228600" progId="Equation.3">
                  <p:embed/>
                </p:oleObj>
              </mc:Choice>
              <mc:Fallback>
                <p:oleObj name="Equation" r:id="rId10" imgW="226044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3825" y="4483100"/>
                        <a:ext cx="3825875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7" name="Rectangle 24"/>
          <p:cNvSpPr>
            <a:spLocks noChangeArrowheads="1"/>
          </p:cNvSpPr>
          <p:nvPr/>
        </p:nvSpPr>
        <p:spPr bwMode="auto">
          <a:xfrm>
            <a:off x="1117600" y="1719263"/>
            <a:ext cx="7566025" cy="652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078" name="Object 4"/>
          <p:cNvGraphicFramePr>
            <a:graphicFrameLocks noChangeAspect="1"/>
          </p:cNvGraphicFramePr>
          <p:nvPr/>
        </p:nvGraphicFramePr>
        <p:xfrm>
          <a:off x="1816100" y="1831975"/>
          <a:ext cx="2493963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Equation" r:id="rId12" imgW="1473120" imgH="228600" progId="Equation.3">
                  <p:embed/>
                </p:oleObj>
              </mc:Choice>
              <mc:Fallback>
                <p:oleObj name="Equation" r:id="rId12" imgW="147312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6100" y="1831975"/>
                        <a:ext cx="2493963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8" name="Rectangle 5"/>
          <p:cNvSpPr>
            <a:spLocks noChangeArrowheads="1"/>
          </p:cNvSpPr>
          <p:nvPr/>
        </p:nvSpPr>
        <p:spPr bwMode="auto">
          <a:xfrm rot="10800000" flipV="1">
            <a:off x="4487863" y="1881188"/>
            <a:ext cx="16430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Comic Sans MS" panose="030F0702030302020204" pitchFamily="66" charset="0"/>
              </a:rPr>
              <a:t>Centre  </a:t>
            </a:r>
            <a:r>
              <a:rPr lang="en-US" altLang="en-US" sz="1600">
                <a:solidFill>
                  <a:srgbClr val="FF3300"/>
                </a:solidFill>
                <a:latin typeface="Comic Sans MS" panose="030F0702030302020204" pitchFamily="66" charset="0"/>
              </a:rPr>
              <a:t>C(a,b)</a:t>
            </a:r>
            <a:endParaRPr lang="en-US" altLang="en-US" sz="1400">
              <a:latin typeface="Comic Sans MS" panose="030F0702030302020204" pitchFamily="66" charset="0"/>
            </a:endParaRPr>
          </a:p>
        </p:txBody>
      </p:sp>
      <p:sp>
        <p:nvSpPr>
          <p:cNvPr id="3089" name="Text Box 6"/>
          <p:cNvSpPr txBox="1">
            <a:spLocks noChangeArrowheads="1"/>
          </p:cNvSpPr>
          <p:nvPr/>
        </p:nvSpPr>
        <p:spPr bwMode="auto">
          <a:xfrm>
            <a:off x="5994400" y="1785938"/>
            <a:ext cx="985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latin typeface="Comic Sans MS" panose="030F0702030302020204" pitchFamily="66" charset="0"/>
              </a:rPr>
              <a:t>Radius</a:t>
            </a:r>
            <a:r>
              <a:rPr lang="en-GB" altLang="en-US">
                <a:latin typeface="Comic Sans MS" panose="030F0702030302020204" pitchFamily="66" charset="0"/>
              </a:rPr>
              <a:t> </a:t>
            </a:r>
            <a:r>
              <a:rPr lang="en-GB" altLang="en-US" sz="1600">
                <a:solidFill>
                  <a:srgbClr val="FF3300"/>
                </a:solidFill>
                <a:latin typeface="Comic Sans MS" panose="030F0702030302020204" pitchFamily="66" charset="0"/>
              </a:rPr>
              <a:t>r</a:t>
            </a:r>
            <a:endParaRPr lang="en-GB" altLang="en-US"/>
          </a:p>
        </p:txBody>
      </p:sp>
      <p:sp>
        <p:nvSpPr>
          <p:cNvPr id="3090" name="Text Box 25"/>
          <p:cNvSpPr txBox="1">
            <a:spLocks noChangeArrowheads="1"/>
          </p:cNvSpPr>
          <p:nvPr/>
        </p:nvSpPr>
        <p:spPr bwMode="auto">
          <a:xfrm>
            <a:off x="1303338" y="1817688"/>
            <a:ext cx="47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Comic Sans MS" panose="030F0702030302020204" pitchFamily="66" charset="0"/>
              </a:rPr>
              <a:t>1.</a:t>
            </a:r>
            <a:r>
              <a:rPr lang="en-US" altLang="en-US"/>
              <a:t> </a:t>
            </a:r>
          </a:p>
        </p:txBody>
      </p:sp>
      <p:grpSp>
        <p:nvGrpSpPr>
          <p:cNvPr id="3091" name="Group 30"/>
          <p:cNvGrpSpPr>
            <a:grpSpLocks/>
          </p:cNvGrpSpPr>
          <p:nvPr/>
        </p:nvGrpSpPr>
        <p:grpSpPr bwMode="auto">
          <a:xfrm>
            <a:off x="1096963" y="5387975"/>
            <a:ext cx="7566025" cy="652463"/>
            <a:chOff x="699" y="3616"/>
            <a:chExt cx="4766" cy="411"/>
          </a:xfrm>
        </p:grpSpPr>
        <p:sp>
          <p:nvSpPr>
            <p:cNvPr id="3110" name="Rectangle 22"/>
            <p:cNvSpPr>
              <a:spLocks noChangeArrowheads="1"/>
            </p:cNvSpPr>
            <p:nvPr/>
          </p:nvSpPr>
          <p:spPr bwMode="auto">
            <a:xfrm>
              <a:off x="699" y="3616"/>
              <a:ext cx="4766" cy="41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3111" name="Group 29"/>
            <p:cNvGrpSpPr>
              <a:grpSpLocks/>
            </p:cNvGrpSpPr>
            <p:nvPr/>
          </p:nvGrpSpPr>
          <p:grpSpPr bwMode="auto">
            <a:xfrm>
              <a:off x="1144" y="3662"/>
              <a:ext cx="4211" cy="288"/>
              <a:chOff x="815" y="3662"/>
              <a:chExt cx="4540" cy="280"/>
            </a:xfrm>
          </p:grpSpPr>
          <p:sp>
            <p:nvSpPr>
              <p:cNvPr id="3113" name="Rectangle 19"/>
              <p:cNvSpPr>
                <a:spLocks noChangeArrowheads="1"/>
              </p:cNvSpPr>
              <p:nvPr/>
            </p:nvSpPr>
            <p:spPr bwMode="auto">
              <a:xfrm>
                <a:off x="3877" y="3662"/>
                <a:ext cx="669" cy="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r>
                  <a:rPr lang="en-GB" altLang="en-US" sz="1600">
                    <a:latin typeface="Comic Sans MS" panose="030F0702030302020204" pitchFamily="66" charset="0"/>
                  </a:rPr>
                  <a:t>Radius</a:t>
                </a:r>
                <a:r>
                  <a:rPr lang="en-GB" altLang="en-US">
                    <a:latin typeface="Comic Sans MS" panose="030F0702030302020204" pitchFamily="66" charset="0"/>
                  </a:rPr>
                  <a:t> </a:t>
                </a:r>
                <a:r>
                  <a:rPr lang="en-GB" altLang="en-US" sz="1600">
                    <a:solidFill>
                      <a:srgbClr val="FF3300"/>
                    </a:solidFill>
                    <a:latin typeface="Comic Sans MS" panose="030F0702030302020204" pitchFamily="66" charset="0"/>
                  </a:rPr>
                  <a:t>r</a:t>
                </a:r>
              </a:p>
            </p:txBody>
          </p:sp>
          <p:grpSp>
            <p:nvGrpSpPr>
              <p:cNvPr id="3114" name="Group 21"/>
              <p:cNvGrpSpPr>
                <a:grpSpLocks/>
              </p:cNvGrpSpPr>
              <p:nvPr/>
            </p:nvGrpSpPr>
            <p:grpSpPr bwMode="auto">
              <a:xfrm>
                <a:off x="815" y="3687"/>
                <a:ext cx="4540" cy="243"/>
                <a:chOff x="815" y="3687"/>
                <a:chExt cx="4540" cy="243"/>
              </a:xfrm>
            </p:grpSpPr>
            <p:graphicFrame>
              <p:nvGraphicFramePr>
                <p:cNvPr id="3081" name="Object 17"/>
                <p:cNvGraphicFramePr>
                  <a:graphicFrameLocks noChangeAspect="1"/>
                </p:cNvGraphicFramePr>
                <p:nvPr/>
              </p:nvGraphicFramePr>
              <p:xfrm>
                <a:off x="815" y="3687"/>
                <a:ext cx="1869" cy="24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121" name="Equation" r:id="rId14" imgW="1752480" imgH="228600" progId="Equation.3">
                        <p:embed/>
                      </p:oleObj>
                    </mc:Choice>
                    <mc:Fallback>
                      <p:oleObj name="Equation" r:id="rId14" imgW="1752480" imgH="228600" progId="Equation.3">
                        <p:embed/>
                        <p:pic>
                          <p:nvPicPr>
                            <p:cNvPr id="0" name="Object 1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815" y="3687"/>
                              <a:ext cx="1869" cy="24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115" name="Rectangle 18"/>
                <p:cNvSpPr>
                  <a:spLocks noChangeArrowheads="1"/>
                </p:cNvSpPr>
                <p:nvPr/>
              </p:nvSpPr>
              <p:spPr bwMode="auto">
                <a:xfrm>
                  <a:off x="2859" y="3718"/>
                  <a:ext cx="1125" cy="2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 Narrow" panose="020B060602020203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 sz="1600">
                      <a:latin typeface="Comic Sans MS" panose="030F0702030302020204" pitchFamily="66" charset="0"/>
                    </a:rPr>
                    <a:t>Centre  </a:t>
                  </a:r>
                  <a:r>
                    <a:rPr lang="en-US" altLang="en-US" sz="1600">
                      <a:solidFill>
                        <a:srgbClr val="FF3300"/>
                      </a:solidFill>
                      <a:latin typeface="Comic Sans MS" panose="030F0702030302020204" pitchFamily="66" charset="0"/>
                    </a:rPr>
                    <a:t>C(-g,-f)</a:t>
                  </a:r>
                </a:p>
              </p:txBody>
            </p:sp>
            <p:graphicFrame>
              <p:nvGraphicFramePr>
                <p:cNvPr id="3082" name="Object 20"/>
                <p:cNvGraphicFramePr>
                  <a:graphicFrameLocks noChangeAspect="1"/>
                </p:cNvGraphicFramePr>
                <p:nvPr/>
              </p:nvGraphicFramePr>
              <p:xfrm>
                <a:off x="4502" y="3696"/>
                <a:ext cx="853" cy="23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122" name="Equation" r:id="rId16" imgW="1015920" imgH="279360" progId="Equation.3">
                        <p:embed/>
                      </p:oleObj>
                    </mc:Choice>
                    <mc:Fallback>
                      <p:oleObj name="Equation" r:id="rId16" imgW="1015920" imgH="279360" progId="Equation.3">
                        <p:embed/>
                        <p:pic>
                          <p:nvPicPr>
                            <p:cNvPr id="0" name="Object 2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02" y="3696"/>
                              <a:ext cx="853" cy="23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sp>
          <p:nvSpPr>
            <p:cNvPr id="3112" name="Rectangle 28"/>
            <p:cNvSpPr>
              <a:spLocks noChangeArrowheads="1"/>
            </p:cNvSpPr>
            <p:nvPr/>
          </p:nvSpPr>
          <p:spPr bwMode="auto">
            <a:xfrm>
              <a:off x="821" y="3668"/>
              <a:ext cx="2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latin typeface="Comic Sans MS" panose="030F0702030302020204" pitchFamily="66" charset="0"/>
                </a:rPr>
                <a:t>2.</a:t>
              </a:r>
            </a:p>
          </p:txBody>
        </p:sp>
      </p:grpSp>
      <p:grpSp>
        <p:nvGrpSpPr>
          <p:cNvPr id="5" name="Group 54"/>
          <p:cNvGrpSpPr>
            <a:grpSpLocks/>
          </p:cNvGrpSpPr>
          <p:nvPr/>
        </p:nvGrpSpPr>
        <p:grpSpPr bwMode="auto">
          <a:xfrm>
            <a:off x="1246188" y="4375150"/>
            <a:ext cx="4533900" cy="1014413"/>
            <a:chOff x="791" y="2786"/>
            <a:chExt cx="2856" cy="639"/>
          </a:xfrm>
        </p:grpSpPr>
        <p:graphicFrame>
          <p:nvGraphicFramePr>
            <p:cNvPr id="3080" name="Object 14"/>
            <p:cNvGraphicFramePr>
              <a:graphicFrameLocks noChangeAspect="1"/>
            </p:cNvGraphicFramePr>
            <p:nvPr/>
          </p:nvGraphicFramePr>
          <p:xfrm>
            <a:off x="791" y="3170"/>
            <a:ext cx="2856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3" name="Equation" r:id="rId18" imgW="2679480" imgH="241200" progId="Equation.3">
                    <p:embed/>
                  </p:oleObj>
                </mc:Choice>
                <mc:Fallback>
                  <p:oleObj name="Equation" r:id="rId18" imgW="2679480" imgH="24120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1" y="3170"/>
                          <a:ext cx="2856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097" name="Group 48"/>
            <p:cNvGrpSpPr>
              <a:grpSpLocks/>
            </p:cNvGrpSpPr>
            <p:nvPr/>
          </p:nvGrpSpPr>
          <p:grpSpPr bwMode="auto">
            <a:xfrm>
              <a:off x="2242" y="2786"/>
              <a:ext cx="912" cy="477"/>
              <a:chOff x="2265" y="2877"/>
              <a:chExt cx="897" cy="465"/>
            </a:xfrm>
          </p:grpSpPr>
          <p:sp>
            <p:nvSpPr>
              <p:cNvPr id="3108" name="Oval 35"/>
              <p:cNvSpPr>
                <a:spLocks noChangeArrowheads="1"/>
              </p:cNvSpPr>
              <p:nvPr/>
            </p:nvSpPr>
            <p:spPr bwMode="auto">
              <a:xfrm>
                <a:off x="2265" y="2877"/>
                <a:ext cx="897" cy="324"/>
              </a:xfrm>
              <a:prstGeom prst="ellips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109" name="Line 36"/>
              <p:cNvSpPr>
                <a:spLocks noChangeShapeType="1"/>
              </p:cNvSpPr>
              <p:nvPr/>
            </p:nvSpPr>
            <p:spPr bwMode="auto">
              <a:xfrm flipH="1">
                <a:off x="2661" y="3201"/>
                <a:ext cx="24" cy="141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98" name="Group 46"/>
            <p:cNvGrpSpPr>
              <a:grpSpLocks/>
            </p:cNvGrpSpPr>
            <p:nvPr/>
          </p:nvGrpSpPr>
          <p:grpSpPr bwMode="auto">
            <a:xfrm>
              <a:off x="1336" y="2885"/>
              <a:ext cx="333" cy="360"/>
              <a:chOff x="1344" y="2976"/>
              <a:chExt cx="333" cy="360"/>
            </a:xfrm>
          </p:grpSpPr>
          <p:sp>
            <p:nvSpPr>
              <p:cNvPr id="3104" name="Oval 38"/>
              <p:cNvSpPr>
                <a:spLocks noChangeArrowheads="1"/>
              </p:cNvSpPr>
              <p:nvPr/>
            </p:nvSpPr>
            <p:spPr bwMode="auto">
              <a:xfrm>
                <a:off x="1584" y="2976"/>
                <a:ext cx="93" cy="183"/>
              </a:xfrm>
              <a:prstGeom prst="ellips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105" name="Oval 39"/>
              <p:cNvSpPr>
                <a:spLocks noChangeArrowheads="1"/>
              </p:cNvSpPr>
              <p:nvPr/>
            </p:nvSpPr>
            <p:spPr bwMode="auto">
              <a:xfrm>
                <a:off x="1344" y="3018"/>
                <a:ext cx="150" cy="120"/>
              </a:xfrm>
              <a:prstGeom prst="ellips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106" name="Line 40"/>
              <p:cNvSpPr>
                <a:spLocks noChangeShapeType="1"/>
              </p:cNvSpPr>
              <p:nvPr/>
            </p:nvSpPr>
            <p:spPr bwMode="auto">
              <a:xfrm>
                <a:off x="1632" y="3159"/>
                <a:ext cx="0" cy="177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7" name="Line 41"/>
              <p:cNvSpPr>
                <a:spLocks noChangeShapeType="1"/>
              </p:cNvSpPr>
              <p:nvPr/>
            </p:nvSpPr>
            <p:spPr bwMode="auto">
              <a:xfrm>
                <a:off x="1473" y="3129"/>
                <a:ext cx="132" cy="198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99" name="Group 47"/>
            <p:cNvGrpSpPr>
              <a:grpSpLocks/>
            </p:cNvGrpSpPr>
            <p:nvPr/>
          </p:nvGrpSpPr>
          <p:grpSpPr bwMode="auto">
            <a:xfrm>
              <a:off x="1741" y="2879"/>
              <a:ext cx="333" cy="360"/>
              <a:chOff x="1749" y="2970"/>
              <a:chExt cx="333" cy="360"/>
            </a:xfrm>
          </p:grpSpPr>
          <p:sp>
            <p:nvSpPr>
              <p:cNvPr id="3100" name="Oval 42"/>
              <p:cNvSpPr>
                <a:spLocks noChangeArrowheads="1"/>
              </p:cNvSpPr>
              <p:nvPr/>
            </p:nvSpPr>
            <p:spPr bwMode="auto">
              <a:xfrm>
                <a:off x="1989" y="2970"/>
                <a:ext cx="93" cy="183"/>
              </a:xfrm>
              <a:prstGeom prst="ellips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101" name="Oval 43"/>
              <p:cNvSpPr>
                <a:spLocks noChangeArrowheads="1"/>
              </p:cNvSpPr>
              <p:nvPr/>
            </p:nvSpPr>
            <p:spPr bwMode="auto">
              <a:xfrm>
                <a:off x="1749" y="3012"/>
                <a:ext cx="150" cy="120"/>
              </a:xfrm>
              <a:prstGeom prst="ellips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102" name="Line 44"/>
              <p:cNvSpPr>
                <a:spLocks noChangeShapeType="1"/>
              </p:cNvSpPr>
              <p:nvPr/>
            </p:nvSpPr>
            <p:spPr bwMode="auto">
              <a:xfrm>
                <a:off x="2037" y="3153"/>
                <a:ext cx="0" cy="177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03" name="Line 45"/>
              <p:cNvSpPr>
                <a:spLocks noChangeShapeType="1"/>
              </p:cNvSpPr>
              <p:nvPr/>
            </p:nvSpPr>
            <p:spPr bwMode="auto">
              <a:xfrm>
                <a:off x="1878" y="3123"/>
                <a:ext cx="132" cy="198"/>
              </a:xfrm>
              <a:prstGeom prst="line">
                <a:avLst/>
              </a:prstGeom>
              <a:noFill/>
              <a:ln w="9525">
                <a:solidFill>
                  <a:srgbClr val="FF33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" name="Group 52"/>
          <p:cNvGrpSpPr>
            <a:grpSpLocks/>
          </p:cNvGrpSpPr>
          <p:nvPr/>
        </p:nvGrpSpPr>
        <p:grpSpPr bwMode="auto">
          <a:xfrm>
            <a:off x="5281613" y="2740025"/>
            <a:ext cx="3405187" cy="2530475"/>
            <a:chOff x="3327" y="1726"/>
            <a:chExt cx="2145" cy="1594"/>
          </a:xfrm>
        </p:grpSpPr>
        <p:grpSp>
          <p:nvGrpSpPr>
            <p:cNvPr id="3094" name="Group 34"/>
            <p:cNvGrpSpPr>
              <a:grpSpLocks/>
            </p:cNvGrpSpPr>
            <p:nvPr/>
          </p:nvGrpSpPr>
          <p:grpSpPr bwMode="auto">
            <a:xfrm>
              <a:off x="4200" y="1726"/>
              <a:ext cx="1272" cy="1594"/>
              <a:chOff x="4200" y="1726"/>
              <a:chExt cx="1272" cy="1594"/>
            </a:xfrm>
          </p:grpSpPr>
          <p:graphicFrame>
            <p:nvGraphicFramePr>
              <p:cNvPr id="3079" name="Object 32"/>
              <p:cNvGraphicFramePr>
                <a:graphicFrameLocks noChangeAspect="1"/>
              </p:cNvGraphicFramePr>
              <p:nvPr/>
            </p:nvGraphicFramePr>
            <p:xfrm>
              <a:off x="4281" y="2008"/>
              <a:ext cx="1191" cy="11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24" name="Equation" r:id="rId20" imgW="1396800" imgH="1307880" progId="Equation.3">
                      <p:embed/>
                    </p:oleObj>
                  </mc:Choice>
                  <mc:Fallback>
                    <p:oleObj name="Equation" r:id="rId20" imgW="1396800" imgH="1307880" progId="Equation.3">
                      <p:embed/>
                      <p:pic>
                        <p:nvPicPr>
                          <p:cNvPr id="0" name="Object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81" y="2008"/>
                            <a:ext cx="1191" cy="111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096" name="Line 33"/>
              <p:cNvSpPr>
                <a:spLocks noChangeShapeType="1"/>
              </p:cNvSpPr>
              <p:nvPr/>
            </p:nvSpPr>
            <p:spPr bwMode="auto">
              <a:xfrm>
                <a:off x="4200" y="1726"/>
                <a:ext cx="0" cy="159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095" name="Line 50"/>
            <p:cNvSpPr>
              <a:spLocks noChangeShapeType="1"/>
            </p:cNvSpPr>
            <p:nvPr/>
          </p:nvSpPr>
          <p:spPr bwMode="auto">
            <a:xfrm flipV="1">
              <a:off x="3327" y="2187"/>
              <a:ext cx="954" cy="108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spd="slow" advClick="0" advTm="106048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GB" altLang="en-US" sz="2800" b="0" smtClean="0">
                <a:effectLst/>
              </a:rPr>
              <a:t>Equation   </a:t>
            </a:r>
            <a:br>
              <a:rPr lang="en-GB" altLang="en-US" sz="2800" b="0" smtClean="0">
                <a:effectLst/>
              </a:rPr>
            </a:br>
            <a:r>
              <a:rPr lang="en-GB" altLang="en-US" sz="2800" b="0" smtClean="0">
                <a:effectLst/>
              </a:rPr>
              <a:t>x</a:t>
            </a:r>
            <a:r>
              <a:rPr lang="en-GB" altLang="en-US" sz="2800" b="0" baseline="30000" smtClean="0">
                <a:effectLst/>
              </a:rPr>
              <a:t>2</a:t>
            </a:r>
            <a:r>
              <a:rPr lang="en-GB" altLang="en-US" sz="2800" b="0" smtClean="0">
                <a:effectLst/>
              </a:rPr>
              <a:t> + y</a:t>
            </a:r>
            <a:r>
              <a:rPr lang="en-GB" altLang="en-US" sz="2800" b="0" baseline="30000" smtClean="0">
                <a:effectLst/>
              </a:rPr>
              <a:t>2</a:t>
            </a:r>
            <a:r>
              <a:rPr lang="en-GB" altLang="en-US" sz="2800" b="0" smtClean="0">
                <a:effectLst/>
              </a:rPr>
              <a:t> + 2gx + 2fy + c = 0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919163" y="1474788"/>
            <a:ext cx="1905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Example 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954088" y="2047875"/>
            <a:ext cx="81359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Write the equation   (x-5)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(y+3)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= 49   without brackets.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976438" y="2944813"/>
            <a:ext cx="544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(x-5)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(y+3)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49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976438" y="3554413"/>
            <a:ext cx="5473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(x-5)(x+5) + (y+3)(y+3) = 49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976438" y="4164013"/>
            <a:ext cx="54594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- 10x + 25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+ 6y + 9 – 49 = 0</a:t>
            </a: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2487613" y="4854575"/>
            <a:ext cx="4800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- 10x + 6y -15 = 0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941388" y="5562600"/>
            <a:ext cx="5835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This takes the form given above where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038475" y="6216650"/>
            <a:ext cx="36845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2g = -10 ,  2f = 6 and   c = -15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 autoUpdateAnimBg="0"/>
      <p:bldP spid="10247" grpId="0" autoUpdateAnimBg="0"/>
      <p:bldP spid="10248" grpId="0" autoUpdateAnimBg="0"/>
      <p:bldP spid="10249" grpId="0" autoUpdateAnimBg="0"/>
      <p:bldP spid="10250" grpId="0" autoUpdateAnimBg="0"/>
      <p:bldP spid="1025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869950" y="1438275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Example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927100" y="2070100"/>
            <a:ext cx="830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Show that the equation      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- 6x + 2y - 71 = 0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927100" y="2603500"/>
            <a:ext cx="7988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represents a circle and find  the centre and radius.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514600" y="3276600"/>
            <a:ext cx="383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- 6x + 2y - 71 = 0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514600" y="3787775"/>
            <a:ext cx="3883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- 6x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+ 2y  =  71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514600" y="4303713"/>
            <a:ext cx="57086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(x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- 6x + 9) + (y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+ 2y + 1)  =  71 + 9 + 1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2514600" y="4965700"/>
            <a:ext cx="360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 - 3)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 + 1)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 =  81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939800" y="5651500"/>
            <a:ext cx="685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This is now in the form   (x-a)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(y-b)</a:t>
            </a:r>
            <a:r>
              <a:rPr lang="en-GB" baseline="30000" dirty="0">
                <a:latin typeface="+mj-lt"/>
              </a:rPr>
              <a:t>2 </a:t>
            </a:r>
            <a:r>
              <a:rPr lang="en-GB" dirty="0">
                <a:latin typeface="+mj-lt"/>
              </a:rPr>
              <a:t>= r</a:t>
            </a:r>
            <a:r>
              <a:rPr lang="en-GB" baseline="30000" dirty="0">
                <a:latin typeface="+mj-lt"/>
              </a:rPr>
              <a:t>2</a:t>
            </a:r>
            <a:endParaRPr lang="en-GB" dirty="0">
              <a:latin typeface="+mj-lt"/>
            </a:endParaRP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939800" y="6350000"/>
            <a:ext cx="820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represents a circle with centre (3,-1)  and  radius = 9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154113" y="304800"/>
            <a:ext cx="6759575" cy="617538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  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y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+ 2gx + 2fy + c =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utoUpdateAnimBg="0"/>
      <p:bldP spid="11271" grpId="0" autoUpdateAnimBg="0"/>
      <p:bldP spid="11272" grpId="0" autoUpdateAnimBg="0"/>
      <p:bldP spid="11273" grpId="0" autoUpdateAnimBg="0"/>
      <p:bldP spid="11274" grpId="0" autoUpdateAnimBg="0"/>
      <p:bldP spid="1127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985838" y="1922463"/>
            <a:ext cx="8158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We now have 2 ways on finding the centre and radius of a circle depending on the form we have.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954088" y="13843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222625" y="2578100"/>
            <a:ext cx="3810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- 10x + 6y - 15 = 0</a:t>
            </a:r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V="1">
            <a:off x="4060825" y="2984500"/>
            <a:ext cx="577850" cy="717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070225" y="3724275"/>
            <a:ext cx="1381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2g = -10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3263900" y="4105275"/>
            <a:ext cx="1173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 = -5</a:t>
            </a:r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 flipH="1" flipV="1">
            <a:off x="5386388" y="2984500"/>
            <a:ext cx="46037" cy="8699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5051425" y="3876675"/>
            <a:ext cx="113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2f = 6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5203825" y="4257675"/>
            <a:ext cx="955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 = 3</a:t>
            </a: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 flipV="1">
            <a:off x="6064250" y="2998788"/>
            <a:ext cx="739775" cy="703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6423025" y="3724275"/>
            <a:ext cx="1147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 = -15</a:t>
            </a: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936625" y="4822825"/>
            <a:ext cx="2371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= (-g,-f)</a:t>
            </a: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3416300" y="4822825"/>
            <a:ext cx="1465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(5,-3)</a:t>
            </a: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5400675" y="4821238"/>
            <a:ext cx="3448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(g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+ f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– c)</a:t>
            </a:r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6383338" y="5334000"/>
            <a:ext cx="2773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  <a:sym typeface="Symbol" pitchFamily="18" charset="2"/>
              </a:rPr>
              <a:t>= (25 + 9 – (-15))</a:t>
            </a:r>
          </a:p>
        </p:txBody>
      </p: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6396038" y="5867400"/>
            <a:ext cx="973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49</a:t>
            </a:r>
            <a:endParaRPr lang="en-GB" dirty="0">
              <a:latin typeface="+mj-lt"/>
            </a:endParaRPr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6396038" y="6400800"/>
            <a:ext cx="798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7</a:t>
            </a:r>
          </a:p>
        </p:txBody>
      </p: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 rot="5400000">
            <a:off x="4060826" y="5808662"/>
            <a:ext cx="1936750" cy="317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263650" y="346075"/>
            <a:ext cx="6759575" cy="617538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  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y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+ 2gx + 2fy + c = 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utoUpdateAnimBg="0"/>
      <p:bldP spid="13319" grpId="0" autoUpdateAnimBg="0"/>
      <p:bldP spid="13321" grpId="0" autoUpdateAnimBg="0"/>
      <p:bldP spid="13322" grpId="0" autoUpdateAnimBg="0"/>
      <p:bldP spid="13330" grpId="0" autoUpdateAnimBg="0"/>
      <p:bldP spid="13331" grpId="0" autoUpdateAnimBg="0"/>
      <p:bldP spid="13332" grpId="0" autoUpdateAnimBg="0"/>
      <p:bldP spid="13333" grpId="0" autoUpdateAnimBg="0"/>
      <p:bldP spid="13334" grpId="0" autoUpdateAnimBg="0"/>
      <p:bldP spid="13335" grpId="0" autoUpdateAnimBg="0"/>
      <p:bldP spid="13336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860425" y="1452563"/>
            <a:ext cx="1981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Example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819400" y="2268538"/>
            <a:ext cx="37830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- 6x + 2y - 71 = 0</a:t>
            </a:r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V="1">
            <a:off x="3657600" y="2752725"/>
            <a:ext cx="4572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667000" y="3362325"/>
            <a:ext cx="12461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2g = -6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819400" y="3743325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 = -3</a:t>
            </a: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 flipH="1" flipV="1">
            <a:off x="4953000" y="2752725"/>
            <a:ext cx="76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4648200" y="3514725"/>
            <a:ext cx="1160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2f = 2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4800600" y="3895725"/>
            <a:ext cx="860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 = 1</a:t>
            </a:r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 flipV="1">
            <a:off x="5562600" y="2676525"/>
            <a:ext cx="838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6019800" y="3362325"/>
            <a:ext cx="1282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 = -71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995363" y="4554538"/>
            <a:ext cx="2352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= (-g,-f)</a:t>
            </a: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3222625" y="4554538"/>
            <a:ext cx="1309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(3,-1)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5400675" y="4621213"/>
            <a:ext cx="3554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(g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+ f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– c)</a:t>
            </a:r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6369050" y="5078413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  <a:sym typeface="Symbol" pitchFamily="18" charset="2"/>
              </a:rPr>
              <a:t>= (9 + 1 – (-71))</a:t>
            </a:r>
          </a:p>
        </p:txBody>
      </p:sp>
      <p:sp>
        <p:nvSpPr>
          <p:cNvPr id="15377" name="Text Box 17"/>
          <p:cNvSpPr txBox="1">
            <a:spLocks noChangeArrowheads="1"/>
          </p:cNvSpPr>
          <p:nvPr/>
        </p:nvSpPr>
        <p:spPr bwMode="auto">
          <a:xfrm>
            <a:off x="6369050" y="5605463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= </a:t>
            </a:r>
            <a:r>
              <a:rPr lang="en-GB">
                <a:latin typeface="+mj-lt"/>
                <a:sym typeface="Symbol" pitchFamily="18" charset="2"/>
              </a:rPr>
              <a:t>81</a:t>
            </a:r>
            <a:endParaRPr lang="en-GB">
              <a:latin typeface="+mj-lt"/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6369050" y="6132513"/>
            <a:ext cx="82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9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249363" y="290513"/>
            <a:ext cx="6759575" cy="617537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 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x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y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+ 2gx + 2fy + c = 0</a:t>
            </a:r>
          </a:p>
        </p:txBody>
      </p:sp>
      <p:cxnSp>
        <p:nvCxnSpPr>
          <p:cNvPr id="19" name="Straight Connector 18"/>
          <p:cNvCxnSpPr>
            <a:cxnSpLocks noChangeShapeType="1"/>
          </p:cNvCxnSpPr>
          <p:nvPr/>
        </p:nvCxnSpPr>
        <p:spPr bwMode="auto">
          <a:xfrm rot="5400000">
            <a:off x="4060826" y="5808662"/>
            <a:ext cx="1936750" cy="317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utoUpdateAnimBg="0"/>
      <p:bldP spid="15367" grpId="0" autoUpdateAnimBg="0"/>
      <p:bldP spid="15369" grpId="0" autoUpdateAnimBg="0"/>
      <p:bldP spid="15370" grpId="0" autoUpdateAnimBg="0"/>
      <p:bldP spid="15372" grpId="0" autoUpdateAnimBg="0"/>
      <p:bldP spid="15373" grpId="0" autoUpdateAnimBg="0"/>
      <p:bldP spid="15374" grpId="0" autoUpdateAnimBg="0"/>
      <p:bldP spid="15375" grpId="0" autoUpdateAnimBg="0"/>
      <p:bldP spid="15376" grpId="0" autoUpdateAnimBg="0"/>
      <p:bldP spid="15377" grpId="0" autoUpdateAnimBg="0"/>
      <p:bldP spid="1537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044575" y="346075"/>
            <a:ext cx="6759575" cy="617538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  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y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+ 2gx + 2fy + c = 0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847725" y="1411288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052763" y="2730500"/>
            <a:ext cx="5105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- 10x + 4y - 5 = 0</a:t>
            </a: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V="1">
            <a:off x="3276600" y="3160713"/>
            <a:ext cx="1214438" cy="882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590800" y="3967163"/>
            <a:ext cx="152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2g = -10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743200" y="4348163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g = -5</a:t>
            </a:r>
          </a:p>
        </p:txBody>
      </p:sp>
      <p:sp>
        <p:nvSpPr>
          <p:cNvPr id="16391" name="Line 7"/>
          <p:cNvSpPr>
            <a:spLocks noChangeShapeType="1"/>
          </p:cNvSpPr>
          <p:nvPr/>
        </p:nvSpPr>
        <p:spPr bwMode="auto">
          <a:xfrm flipH="1" flipV="1">
            <a:off x="5257800" y="3205163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4724400" y="3967163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2f = 4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4876800" y="4348163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f = 2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 flipV="1">
            <a:off x="5867400" y="3205163"/>
            <a:ext cx="762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6324600" y="3738563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c = -5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909638" y="5338763"/>
            <a:ext cx="2384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= (-g,-f)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3155950" y="5338763"/>
            <a:ext cx="1349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(5,-2)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5508625" y="5240338"/>
            <a:ext cx="34337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(g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+ f</a:t>
            </a:r>
            <a:r>
              <a:rPr lang="en-GB" baseline="30000" dirty="0">
                <a:latin typeface="+mj-lt"/>
                <a:sym typeface="Symbol" pitchFamily="18" charset="2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 – c)</a:t>
            </a: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6418263" y="5770563"/>
            <a:ext cx="2671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  <a:sym typeface="Symbol" pitchFamily="18" charset="2"/>
              </a:rPr>
              <a:t>= (25 + 4 – (-5))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6418263" y="6297613"/>
            <a:ext cx="1031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34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958850" y="1873250"/>
            <a:ext cx="8023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centre &amp; radius of    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- 10x + 4y - 5 = 0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7848600" y="2671763"/>
            <a:ext cx="914400" cy="609600"/>
            <a:chOff x="7848600" y="2671477"/>
            <a:chExt cx="914400" cy="609600"/>
          </a:xfrm>
        </p:grpSpPr>
        <p:sp>
          <p:nvSpPr>
            <p:cNvPr id="16405" name="Rectangle 21"/>
            <p:cNvSpPr>
              <a:spLocks noChangeArrowheads="1"/>
            </p:cNvSpPr>
            <p:nvPr/>
          </p:nvSpPr>
          <p:spPr bwMode="auto">
            <a:xfrm>
              <a:off x="7848600" y="2671477"/>
              <a:ext cx="914400" cy="6096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>
                <a:defRPr/>
              </a:pPr>
              <a:endParaRPr lang="en-US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6404" name="Text Box 20"/>
            <p:cNvSpPr txBox="1">
              <a:spLocks noChangeArrowheads="1"/>
            </p:cNvSpPr>
            <p:nvPr/>
          </p:nvSpPr>
          <p:spPr bwMode="auto">
            <a:xfrm>
              <a:off x="7853363" y="2747677"/>
              <a:ext cx="90487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en-GB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NAB</a:t>
              </a:r>
            </a:p>
          </p:txBody>
        </p:sp>
      </p:grp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rot="5400000">
            <a:off x="4060826" y="5808662"/>
            <a:ext cx="1936750" cy="317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80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80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80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utoUpdateAnimBg="0"/>
      <p:bldP spid="16390" grpId="0" autoUpdateAnimBg="0"/>
      <p:bldP spid="16392" grpId="0" autoUpdateAnimBg="0"/>
      <p:bldP spid="16393" grpId="0" autoUpdateAnimBg="0"/>
      <p:bldP spid="16395" grpId="0" autoUpdateAnimBg="0"/>
      <p:bldP spid="16396" grpId="0" autoUpdateAnimBg="0"/>
      <p:bldP spid="16397" grpId="0" autoUpdateAnimBg="0"/>
      <p:bldP spid="16398" grpId="0" autoUpdateAnimBg="0"/>
      <p:bldP spid="16399" grpId="0" autoUpdateAnimBg="0"/>
      <p:bldP spid="1640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863600" y="13462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u="sng" dirty="0">
                <a:latin typeface="+mj-lt"/>
              </a:rPr>
              <a:t>Example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594225" y="3759200"/>
            <a:ext cx="233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- 8y + 7 = 0</a:t>
            </a:r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1181100" y="1917700"/>
            <a:ext cx="7556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circle     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- 10x - 8y + 7 = 0                          cuts the y- axis at A &amp; B.  Find the length of AB.</a:t>
            </a:r>
          </a:p>
        </p:txBody>
      </p:sp>
      <p:sp>
        <p:nvSpPr>
          <p:cNvPr id="17427" name="Oval 19"/>
          <p:cNvSpPr>
            <a:spLocks noChangeArrowheads="1"/>
          </p:cNvSpPr>
          <p:nvPr/>
        </p:nvSpPr>
        <p:spPr bwMode="auto">
          <a:xfrm>
            <a:off x="1257300" y="3759200"/>
            <a:ext cx="1524000" cy="1447800"/>
          </a:xfrm>
          <a:prstGeom prst="ellipse">
            <a:avLst/>
          </a:prstGeom>
          <a:solidFill>
            <a:schemeClr val="accent4">
              <a:lumMod val="10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en-US">
              <a:latin typeface="+mj-lt"/>
            </a:endParaRPr>
          </a:p>
        </p:txBody>
      </p:sp>
      <p:sp>
        <p:nvSpPr>
          <p:cNvPr id="17428" name="Line 20"/>
          <p:cNvSpPr>
            <a:spLocks noChangeShapeType="1"/>
          </p:cNvSpPr>
          <p:nvPr/>
        </p:nvSpPr>
        <p:spPr bwMode="auto">
          <a:xfrm flipV="1">
            <a:off x="1485900" y="3454400"/>
            <a:ext cx="0" cy="2057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1028700" y="32258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Y</a:t>
            </a: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1485900" y="3835400"/>
            <a:ext cx="60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>
                <a:latin typeface="+mj-lt"/>
              </a:rPr>
              <a:t>A</a:t>
            </a: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1562100" y="4673600"/>
            <a:ext cx="35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B</a:t>
            </a: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2590800" y="3073400"/>
            <a:ext cx="6553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At A &amp; B   x = 0    so the equation becomes</a:t>
            </a:r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4594225" y="4256088"/>
            <a:ext cx="248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(y – 1)(y – 7) = 0</a:t>
            </a:r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4594225" y="4749800"/>
            <a:ext cx="241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 = 1   or   y = 7</a:t>
            </a:r>
          </a:p>
        </p:txBody>
      </p:sp>
      <p:sp>
        <p:nvSpPr>
          <p:cNvPr id="17435" name="Text Box 27"/>
          <p:cNvSpPr txBox="1">
            <a:spLocks noChangeArrowheads="1"/>
          </p:cNvSpPr>
          <p:nvPr/>
        </p:nvSpPr>
        <p:spPr bwMode="auto">
          <a:xfrm>
            <a:off x="3933825" y="5588000"/>
            <a:ext cx="334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A is (0,7)  &amp;  B is (0,1)</a:t>
            </a:r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4264025" y="6159500"/>
            <a:ext cx="2679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So  AB = 6 units</a:t>
            </a:r>
          </a:p>
        </p:txBody>
      </p:sp>
      <p:cxnSp>
        <p:nvCxnSpPr>
          <p:cNvPr id="43023" name="Straight Arrow Connector 16"/>
          <p:cNvCxnSpPr>
            <a:cxnSpLocks noChangeShapeType="1"/>
          </p:cNvCxnSpPr>
          <p:nvPr/>
        </p:nvCxnSpPr>
        <p:spPr bwMode="auto">
          <a:xfrm>
            <a:off x="1155700" y="5270500"/>
            <a:ext cx="16637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024" name="Oval 17"/>
          <p:cNvSpPr>
            <a:spLocks noChangeArrowheads="1"/>
          </p:cNvSpPr>
          <p:nvPr/>
        </p:nvSpPr>
        <p:spPr bwMode="auto">
          <a:xfrm>
            <a:off x="1435100" y="3911600"/>
            <a:ext cx="127000" cy="11430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25" name="Oval 18"/>
          <p:cNvSpPr>
            <a:spLocks noChangeArrowheads="1"/>
          </p:cNvSpPr>
          <p:nvPr/>
        </p:nvSpPr>
        <p:spPr bwMode="auto">
          <a:xfrm>
            <a:off x="1435100" y="4953000"/>
            <a:ext cx="127000" cy="11430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1855788" y="374650"/>
            <a:ext cx="5799137" cy="617538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  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x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y</a:t>
            </a:r>
            <a:r>
              <a:rPr lang="en-GB" sz="2800" kern="0" baseline="3000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GB" sz="28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 + 2gx + 2fy + c = 0</a:t>
            </a: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2781300" y="5140325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  <p:bldP spid="17432" grpId="0" autoUpdateAnimBg="0"/>
      <p:bldP spid="17433" grpId="0" autoUpdateAnimBg="0"/>
      <p:bldP spid="17434" grpId="0" autoUpdateAnimBg="0"/>
      <p:bldP spid="17435" grpId="0" autoUpdateAnimBg="0"/>
      <p:bldP spid="1743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1746250" y="647700"/>
            <a:ext cx="5595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Application of Circle Theory</a:t>
            </a:r>
          </a:p>
        </p:txBody>
      </p:sp>
      <p:pic>
        <p:nvPicPr>
          <p:cNvPr id="44035" name="Picture 3" descr="C:\Program Files\Common Files\Microsoft Shared\Clipart\cagcat50\so01380_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700" y="2201863"/>
            <a:ext cx="1384300" cy="176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977900" y="1801813"/>
            <a:ext cx="81661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Frosty the Snowman’s lower body section can be represented     by the equation  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371600" y="2541588"/>
            <a:ext cx="518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x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+ y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– 6x + 2y – 26 = 0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927100" y="3052763"/>
            <a:ext cx="73914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His middle section is the same size as the lower but his head is only 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2200" baseline="-25000" dirty="0">
                <a:solidFill>
                  <a:srgbClr val="FFFF00"/>
                </a:solidFill>
                <a:latin typeface="+mj-lt"/>
              </a:rPr>
              <a:t>3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the size of the other two sections. Find the equation of his head !</a:t>
            </a: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5041900" y="2770188"/>
            <a:ext cx="2641600" cy="206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2108200" y="4318000"/>
            <a:ext cx="3924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6x + 2y – 26 = 0</a:t>
            </a:r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V="1">
            <a:off x="1651000" y="4775200"/>
            <a:ext cx="16002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965200" y="5080000"/>
            <a:ext cx="119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2g = -6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1154113" y="5461000"/>
            <a:ext cx="1028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g = -3</a:t>
            </a:r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V="1">
            <a:off x="3251200" y="4699000"/>
            <a:ext cx="685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2717800" y="52324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2f = 2</a:t>
            </a: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2897188" y="5591175"/>
            <a:ext cx="86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 = 1</a:t>
            </a:r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V="1">
            <a:off x="4318000" y="4775200"/>
            <a:ext cx="3048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3937000" y="5308600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 = -26</a:t>
            </a:r>
          </a:p>
        </p:txBody>
      </p:sp>
      <p:sp>
        <p:nvSpPr>
          <p:cNvPr id="21523" name="Text Box 19"/>
          <p:cNvSpPr txBox="1">
            <a:spLocks noChangeArrowheads="1"/>
          </p:cNvSpPr>
          <p:nvPr/>
        </p:nvSpPr>
        <p:spPr bwMode="auto">
          <a:xfrm>
            <a:off x="965200" y="6146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centre = (-g,-f)</a:t>
            </a:r>
          </a:p>
        </p:txBody>
      </p:sp>
      <p:sp>
        <p:nvSpPr>
          <p:cNvPr id="21524" name="Text Box 20"/>
          <p:cNvSpPr txBox="1">
            <a:spLocks noChangeArrowheads="1"/>
          </p:cNvSpPr>
          <p:nvPr/>
        </p:nvSpPr>
        <p:spPr bwMode="auto">
          <a:xfrm>
            <a:off x="3206750" y="6146800"/>
            <a:ext cx="1358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(3,-1)</a:t>
            </a:r>
          </a:p>
        </p:txBody>
      </p:sp>
      <p:sp>
        <p:nvSpPr>
          <p:cNvPr id="21526" name="Text Box 22"/>
          <p:cNvSpPr txBox="1">
            <a:spLocks noChangeArrowheads="1"/>
          </p:cNvSpPr>
          <p:nvPr/>
        </p:nvSpPr>
        <p:spPr bwMode="auto">
          <a:xfrm>
            <a:off x="5905500" y="49276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</a:t>
            </a:r>
            <a:r>
              <a:rPr lang="en-GB" dirty="0">
                <a:latin typeface="+mj-lt"/>
              </a:rPr>
              <a:t>(g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f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c)</a:t>
            </a:r>
          </a:p>
        </p:txBody>
      </p:sp>
      <p:sp>
        <p:nvSpPr>
          <p:cNvPr id="21528" name="Text Box 24"/>
          <p:cNvSpPr txBox="1">
            <a:spLocks noChangeArrowheads="1"/>
          </p:cNvSpPr>
          <p:nvPr/>
        </p:nvSpPr>
        <p:spPr bwMode="auto">
          <a:xfrm>
            <a:off x="6819900" y="54610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</a:t>
            </a:r>
            <a:r>
              <a:rPr lang="en-GB" dirty="0">
                <a:latin typeface="+mj-lt"/>
              </a:rPr>
              <a:t>(9 + 1 + 26)</a:t>
            </a:r>
          </a:p>
        </p:txBody>
      </p:sp>
      <p:sp>
        <p:nvSpPr>
          <p:cNvPr id="21529" name="Text Box 25"/>
          <p:cNvSpPr txBox="1">
            <a:spLocks noChangeArrowheads="1"/>
          </p:cNvSpPr>
          <p:nvPr/>
        </p:nvSpPr>
        <p:spPr bwMode="auto">
          <a:xfrm>
            <a:off x="6819900" y="5880100"/>
            <a:ext cx="1003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</a:t>
            </a:r>
            <a:r>
              <a:rPr lang="en-GB" dirty="0">
                <a:latin typeface="+mj-lt"/>
              </a:rPr>
              <a:t>36</a:t>
            </a:r>
          </a:p>
        </p:txBody>
      </p:sp>
      <p:sp>
        <p:nvSpPr>
          <p:cNvPr id="21530" name="Text Box 26"/>
          <p:cNvSpPr txBox="1">
            <a:spLocks noChangeArrowheads="1"/>
          </p:cNvSpPr>
          <p:nvPr/>
        </p:nvSpPr>
        <p:spPr bwMode="auto">
          <a:xfrm>
            <a:off x="6819900" y="6299200"/>
            <a:ext cx="850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=   6</a:t>
            </a:r>
          </a:p>
        </p:txBody>
      </p:sp>
      <p:cxnSp>
        <p:nvCxnSpPr>
          <p:cNvPr id="28" name="Straight Connector 27"/>
          <p:cNvCxnSpPr>
            <a:cxnSpLocks noChangeShapeType="1"/>
          </p:cNvCxnSpPr>
          <p:nvPr/>
        </p:nvCxnSpPr>
        <p:spPr bwMode="auto">
          <a:xfrm rot="5400000">
            <a:off x="4730751" y="5797550"/>
            <a:ext cx="1739900" cy="3175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4" grpId="0" autoUpdateAnimBg="0"/>
      <p:bldP spid="21516" grpId="0" autoUpdateAnimBg="0"/>
      <p:bldP spid="21517" grpId="0" autoUpdateAnimBg="0"/>
      <p:bldP spid="21519" grpId="0" autoUpdateAnimBg="0"/>
      <p:bldP spid="21520" grpId="0" autoUpdateAnimBg="0"/>
      <p:bldP spid="21522" grpId="0" autoUpdateAnimBg="0"/>
      <p:bldP spid="21523" grpId="0" autoUpdateAnimBg="0"/>
      <p:bldP spid="21524" grpId="0" autoUpdateAnimBg="0"/>
      <p:bldP spid="21526" grpId="0" autoUpdateAnimBg="0"/>
      <p:bldP spid="21528" grpId="0" autoUpdateAnimBg="0"/>
      <p:bldP spid="21529" grpId="0" autoUpdateAnimBg="0"/>
      <p:bldP spid="2153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GB" altLang="en-US" b="0" smtClean="0">
                <a:solidFill>
                  <a:srgbClr val="FFFF00"/>
                </a:solidFill>
                <a:effectLst/>
              </a:rPr>
              <a:t>The Circle</a:t>
            </a: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2498725" y="5013325"/>
            <a:ext cx="297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 flipV="1">
            <a:off x="5470525" y="3184525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54" name="Line 6"/>
          <p:cNvSpPr>
            <a:spLocks noChangeShapeType="1"/>
          </p:cNvSpPr>
          <p:nvPr/>
        </p:nvSpPr>
        <p:spPr bwMode="auto">
          <a:xfrm flipV="1">
            <a:off x="2498725" y="3184525"/>
            <a:ext cx="2971800" cy="18288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431925" y="4860925"/>
            <a:ext cx="11747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(a , b)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5470525" y="2803525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 , y)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627438" y="3505200"/>
            <a:ext cx="533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r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5241925" y="4784725"/>
            <a:ext cx="228600" cy="2286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5470525" y="4937125"/>
            <a:ext cx="1082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 , b)</a:t>
            </a:r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 flipV="1">
            <a:off x="4098925" y="508952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3565525" y="5546725"/>
            <a:ext cx="121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(x – a)</a:t>
            </a:r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H="1">
            <a:off x="5546725" y="4098925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6308725" y="3870325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(y – b)</a:t>
            </a:r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944563" y="54864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By Pythagoras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593725" y="1889125"/>
            <a:ext cx="8458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distance from (</a:t>
            </a:r>
            <a:r>
              <a:rPr lang="en-GB" dirty="0" err="1">
                <a:solidFill>
                  <a:srgbClr val="FFFF00"/>
                </a:solidFill>
                <a:latin typeface="+mj-lt"/>
              </a:rPr>
              <a:t>a,b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) to (</a:t>
            </a:r>
            <a:r>
              <a:rPr lang="en-GB" dirty="0" err="1">
                <a:solidFill>
                  <a:srgbClr val="FFFF00"/>
                </a:solidFill>
                <a:latin typeface="+mj-lt"/>
              </a:rPr>
              <a:t>x,y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) is given by     </a:t>
            </a:r>
          </a:p>
          <a:p>
            <a:pPr>
              <a:defRPr/>
            </a:pPr>
            <a:r>
              <a:rPr lang="en-GB" dirty="0">
                <a:latin typeface="+mj-lt"/>
              </a:rPr>
              <a:t>r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(x - a)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 - b)</a:t>
            </a:r>
            <a:r>
              <a:rPr lang="en-GB" baseline="30000" dirty="0">
                <a:latin typeface="+mj-lt"/>
              </a:rPr>
              <a:t>2</a:t>
            </a:r>
          </a:p>
        </p:txBody>
      </p:sp>
      <p:sp>
        <p:nvSpPr>
          <p:cNvPr id="2068" name="Text Box 20"/>
          <p:cNvSpPr txBox="1">
            <a:spLocks noChangeArrowheads="1"/>
          </p:cNvSpPr>
          <p:nvPr/>
        </p:nvSpPr>
        <p:spPr bwMode="auto">
          <a:xfrm>
            <a:off x="822325" y="2879725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latin typeface="+mj-lt"/>
              </a:rPr>
              <a:t>Proof</a:t>
            </a: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2819400" y="6126163"/>
            <a:ext cx="3657600" cy="457200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(x - a)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 - b)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 autoUpdateAnimBg="0"/>
      <p:bldP spid="2056" grpId="0" autoUpdateAnimBg="0"/>
      <p:bldP spid="2057" grpId="0" autoUpdateAnimBg="0"/>
      <p:bldP spid="2058" grpId="0" animBg="1"/>
      <p:bldP spid="2060" grpId="0" autoUpdateAnimBg="0"/>
      <p:bldP spid="2062" grpId="0" autoUpdateAnimBg="0"/>
      <p:bldP spid="2064" grpId="0" autoUpdateAnimBg="0"/>
      <p:bldP spid="2065" grpId="0" autoUpdateAnimBg="0"/>
      <p:bldP spid="2068" grpId="0" autoUpdateAnimBg="0"/>
      <p:bldP spid="206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3630613" y="2111375"/>
            <a:ext cx="4478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radius of head = 1/3 of 6 = 2</a:t>
            </a:r>
          </a:p>
        </p:txBody>
      </p:sp>
      <p:sp>
        <p:nvSpPr>
          <p:cNvPr id="22531" name="Oval 3"/>
          <p:cNvSpPr>
            <a:spLocks noChangeArrowheads="1"/>
          </p:cNvSpPr>
          <p:nvPr/>
        </p:nvSpPr>
        <p:spPr bwMode="auto">
          <a:xfrm>
            <a:off x="1355725" y="1752600"/>
            <a:ext cx="1093788" cy="914400"/>
          </a:xfrm>
          <a:prstGeom prst="ellipse">
            <a:avLst/>
          </a:prstGeom>
          <a:solidFill>
            <a:schemeClr val="tx1">
              <a:lumMod val="85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2532" name="Oval 4"/>
          <p:cNvSpPr>
            <a:spLocks noChangeArrowheads="1"/>
          </p:cNvSpPr>
          <p:nvPr/>
        </p:nvSpPr>
        <p:spPr bwMode="auto">
          <a:xfrm>
            <a:off x="798513" y="2667000"/>
            <a:ext cx="2209800" cy="2057400"/>
          </a:xfrm>
          <a:prstGeom prst="ellipse">
            <a:avLst/>
          </a:prstGeom>
          <a:solidFill>
            <a:schemeClr val="tx1">
              <a:lumMod val="85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533" name="Oval 5"/>
          <p:cNvSpPr>
            <a:spLocks noChangeArrowheads="1"/>
          </p:cNvSpPr>
          <p:nvPr/>
        </p:nvSpPr>
        <p:spPr bwMode="auto">
          <a:xfrm>
            <a:off x="798513" y="4724400"/>
            <a:ext cx="2209800" cy="2057400"/>
          </a:xfrm>
          <a:prstGeom prst="ellipse">
            <a:avLst/>
          </a:prstGeom>
          <a:solidFill>
            <a:schemeClr val="tx1">
              <a:lumMod val="85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865313" y="5715000"/>
            <a:ext cx="923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solidFill>
                  <a:srgbClr val="000000"/>
                </a:solidFill>
                <a:latin typeface="+mj-lt"/>
              </a:rPr>
              <a:t>(3,-1)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873250" y="5041900"/>
            <a:ext cx="673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6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2017713" y="3505200"/>
            <a:ext cx="860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(3,11)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1873250" y="2236788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2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1416050" y="1803400"/>
            <a:ext cx="1008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(3,19)</a:t>
            </a:r>
            <a:endParaRPr lang="en-GB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2627313" y="2209800"/>
            <a:ext cx="1527175" cy="8429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4227513" y="2984500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Using		(x-a)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(y-b)</a:t>
            </a:r>
            <a:r>
              <a:rPr lang="en-GB" baseline="30000" dirty="0">
                <a:latin typeface="+mj-lt"/>
              </a:rPr>
              <a:t>2 </a:t>
            </a:r>
            <a:r>
              <a:rPr lang="en-GB" dirty="0">
                <a:latin typeface="+mj-lt"/>
              </a:rPr>
              <a:t>= r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4075113" y="3822700"/>
            <a:ext cx="518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Equation  is	  (x-3)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(y-19)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= 4</a:t>
            </a:r>
            <a:endParaRPr lang="en-GB" baseline="30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673100" y="647700"/>
            <a:ext cx="7086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Working with Distances</a:t>
            </a: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1873250" y="3971925"/>
            <a:ext cx="673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6</a:t>
            </a:r>
          </a:p>
        </p:txBody>
      </p: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 rot="5400000">
            <a:off x="130969" y="3994944"/>
            <a:ext cx="3543300" cy="14288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1873250" y="2940050"/>
            <a:ext cx="673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6</a:t>
            </a:r>
          </a:p>
        </p:txBody>
      </p:sp>
      <p:sp>
        <p:nvSpPr>
          <p:cNvPr id="45074" name="Oval 19"/>
          <p:cNvSpPr>
            <a:spLocks noChangeArrowheads="1"/>
          </p:cNvSpPr>
          <p:nvPr/>
        </p:nvSpPr>
        <p:spPr bwMode="auto">
          <a:xfrm>
            <a:off x="1835150" y="5686425"/>
            <a:ext cx="134938" cy="1333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75" name="Oval 21"/>
          <p:cNvSpPr>
            <a:spLocks noChangeArrowheads="1"/>
          </p:cNvSpPr>
          <p:nvPr/>
        </p:nvSpPr>
        <p:spPr bwMode="auto">
          <a:xfrm>
            <a:off x="1849438" y="2143125"/>
            <a:ext cx="133350" cy="1333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76" name="Oval 20"/>
          <p:cNvSpPr>
            <a:spLocks noChangeArrowheads="1"/>
          </p:cNvSpPr>
          <p:nvPr/>
        </p:nvSpPr>
        <p:spPr bwMode="auto">
          <a:xfrm>
            <a:off x="1835150" y="3629025"/>
            <a:ext cx="134938" cy="1333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autoUpdateAnimBg="0"/>
      <p:bldP spid="22535" grpId="0" autoUpdateAnimBg="0"/>
      <p:bldP spid="22536" grpId="0" autoUpdateAnimBg="0"/>
      <p:bldP spid="22537" grpId="0" autoUpdateAnimBg="0"/>
      <p:bldP spid="22538" grpId="0" autoUpdateAnimBg="0"/>
      <p:bldP spid="22539" grpId="0" autoUpdateAnimBg="0"/>
      <p:bldP spid="22542" grpId="0" autoUpdateAnimBg="0"/>
      <p:bldP spid="22543" grpId="0" autoUpdateAnimBg="0"/>
      <p:bldP spid="23" grpId="0" autoUpdateAnimBg="0"/>
      <p:bldP spid="24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1228725" y="647700"/>
            <a:ext cx="65309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Working with Distances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892175" y="1479550"/>
            <a:ext cx="2057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968375" y="1878013"/>
            <a:ext cx="817562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By considering centres and radii prove that the following two circles touch each other.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371600" y="2635250"/>
            <a:ext cx="65532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Circle 1	x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+ 4x - 2y - 5 = 0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371600" y="3070225"/>
            <a:ext cx="678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Circle 2	x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- 20x + 6y + 19 = 0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995363" y="3657600"/>
            <a:ext cx="37385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u="sng" dirty="0">
                <a:solidFill>
                  <a:srgbClr val="FFFF00"/>
                </a:solidFill>
                <a:latin typeface="+mj-lt"/>
              </a:rPr>
              <a:t>Circle 1</a:t>
            </a:r>
            <a:r>
              <a:rPr lang="en-GB" sz="2000" dirty="0">
                <a:latin typeface="+mj-lt"/>
              </a:rPr>
              <a:t>	     2g = 4  so 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g = 2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2003425" y="4022725"/>
            <a:ext cx="2667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2f = -2 so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f = -1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217863" y="4387850"/>
            <a:ext cx="144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c = -5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1138238" y="4876800"/>
            <a:ext cx="2143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centre = (-g, -f)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348038" y="4876800"/>
            <a:ext cx="10493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= (-2,1)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1111250" y="5334000"/>
            <a:ext cx="2667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radius = </a:t>
            </a:r>
            <a:r>
              <a:rPr lang="en-GB" sz="2000" dirty="0">
                <a:latin typeface="+mj-lt"/>
                <a:sym typeface="Symbol" pitchFamily="18" charset="2"/>
              </a:rPr>
              <a:t></a:t>
            </a:r>
            <a:r>
              <a:rPr lang="en-GB" sz="2000" dirty="0">
                <a:latin typeface="+mj-lt"/>
              </a:rPr>
              <a:t>(g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f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c)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1917700" y="5737225"/>
            <a:ext cx="1739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</a:t>
            </a:r>
            <a:r>
              <a:rPr lang="en-GB" sz="2000" dirty="0">
                <a:latin typeface="+mj-lt"/>
                <a:sym typeface="Symbol" pitchFamily="18" charset="2"/>
              </a:rPr>
              <a:t></a:t>
            </a:r>
            <a:r>
              <a:rPr lang="en-GB" sz="2000" dirty="0">
                <a:latin typeface="+mj-lt"/>
              </a:rPr>
              <a:t>(4 + 1 + 5)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1917700" y="6118225"/>
            <a:ext cx="8794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= </a:t>
            </a:r>
            <a:r>
              <a:rPr lang="en-GB" sz="22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10</a:t>
            </a:r>
            <a:endParaRPr lang="en-GB" sz="22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4724400" y="3630613"/>
            <a:ext cx="441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u="sng" dirty="0">
                <a:solidFill>
                  <a:srgbClr val="FFFF00"/>
                </a:solidFill>
                <a:latin typeface="+mj-lt"/>
              </a:rPr>
              <a:t>Circle 2</a:t>
            </a:r>
            <a:r>
              <a:rPr lang="en-GB" sz="2000" dirty="0">
                <a:latin typeface="+mj-lt"/>
              </a:rPr>
              <a:t>       2g = -20   so 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g = -10</a:t>
            </a:r>
          </a:p>
        </p:txBody>
      </p:sp>
      <p:sp>
        <p:nvSpPr>
          <p:cNvPr id="19473" name="Text Box 17"/>
          <p:cNvSpPr txBox="1">
            <a:spLocks noChangeArrowheads="1"/>
          </p:cNvSpPr>
          <p:nvPr/>
        </p:nvSpPr>
        <p:spPr bwMode="auto">
          <a:xfrm>
            <a:off x="6929438" y="4010025"/>
            <a:ext cx="21478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2f = 6 so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f = 3</a:t>
            </a:r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8045450" y="4387850"/>
            <a:ext cx="99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c = 19</a:t>
            </a:r>
          </a:p>
        </p:txBody>
      </p:sp>
      <p:sp>
        <p:nvSpPr>
          <p:cNvPr id="19475" name="Text Box 19"/>
          <p:cNvSpPr txBox="1">
            <a:spLocks noChangeArrowheads="1"/>
          </p:cNvSpPr>
          <p:nvPr/>
        </p:nvSpPr>
        <p:spPr bwMode="auto">
          <a:xfrm>
            <a:off x="5137150" y="4876800"/>
            <a:ext cx="20970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centre = (-g, -f)</a:t>
            </a:r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7270750" y="4876800"/>
            <a:ext cx="1322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=  (10,-3)</a:t>
            </a:r>
          </a:p>
        </p:txBody>
      </p:sp>
      <p:sp>
        <p:nvSpPr>
          <p:cNvPr id="19477" name="Text Box 21"/>
          <p:cNvSpPr txBox="1">
            <a:spLocks noChangeArrowheads="1"/>
          </p:cNvSpPr>
          <p:nvPr/>
        </p:nvSpPr>
        <p:spPr bwMode="auto">
          <a:xfrm>
            <a:off x="5132388" y="5334000"/>
            <a:ext cx="2693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radius = </a:t>
            </a:r>
            <a:r>
              <a:rPr lang="en-GB" sz="2000" dirty="0">
                <a:latin typeface="+mj-lt"/>
                <a:sym typeface="Symbol" pitchFamily="18" charset="2"/>
              </a:rPr>
              <a:t></a:t>
            </a:r>
            <a:r>
              <a:rPr lang="en-GB" sz="2000" dirty="0">
                <a:latin typeface="+mj-lt"/>
              </a:rPr>
              <a:t>(g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f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c)</a:t>
            </a:r>
          </a:p>
        </p:txBody>
      </p:sp>
      <p:sp>
        <p:nvSpPr>
          <p:cNvPr id="19478" name="Text Box 22"/>
          <p:cNvSpPr txBox="1">
            <a:spLocks noChangeArrowheads="1"/>
          </p:cNvSpPr>
          <p:nvPr/>
        </p:nvSpPr>
        <p:spPr bwMode="auto">
          <a:xfrm>
            <a:off x="5938838" y="5673725"/>
            <a:ext cx="2209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</a:t>
            </a:r>
            <a:r>
              <a:rPr lang="en-GB" sz="2000" dirty="0">
                <a:latin typeface="+mj-lt"/>
                <a:sym typeface="Symbol" pitchFamily="18" charset="2"/>
              </a:rPr>
              <a:t></a:t>
            </a:r>
            <a:r>
              <a:rPr lang="en-GB" sz="2000" dirty="0">
                <a:latin typeface="+mj-lt"/>
              </a:rPr>
              <a:t>(100 + 9 – 19)</a:t>
            </a:r>
          </a:p>
        </p:txBody>
      </p:sp>
      <p:sp>
        <p:nvSpPr>
          <p:cNvPr id="19479" name="Text Box 23"/>
          <p:cNvSpPr txBox="1">
            <a:spLocks noChangeArrowheads="1"/>
          </p:cNvSpPr>
          <p:nvPr/>
        </p:nvSpPr>
        <p:spPr bwMode="auto">
          <a:xfrm>
            <a:off x="5938838" y="6015038"/>
            <a:ext cx="1000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</a:t>
            </a:r>
            <a:r>
              <a:rPr lang="en-GB" sz="2000" dirty="0">
                <a:latin typeface="+mj-lt"/>
                <a:sym typeface="Symbol" pitchFamily="18" charset="2"/>
              </a:rPr>
              <a:t>90</a:t>
            </a:r>
            <a:endParaRPr lang="en-GB" sz="2000" dirty="0">
              <a:latin typeface="+mj-lt"/>
            </a:endParaRP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5938838" y="6354763"/>
            <a:ext cx="1403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= </a:t>
            </a:r>
            <a:r>
              <a:rPr lang="en-GB" sz="2000" dirty="0">
                <a:latin typeface="+mj-lt"/>
                <a:sym typeface="Symbol" pitchFamily="18" charset="2"/>
              </a:rPr>
              <a:t>9 </a:t>
            </a:r>
            <a:r>
              <a:rPr lang="en-GB" sz="1100" dirty="0">
                <a:latin typeface="+mj-lt"/>
                <a:sym typeface="Symbol" pitchFamily="18" charset="2"/>
              </a:rPr>
              <a:t>X</a:t>
            </a:r>
            <a:r>
              <a:rPr lang="en-GB" sz="2000" dirty="0">
                <a:latin typeface="+mj-lt"/>
                <a:sym typeface="Symbol" pitchFamily="18" charset="2"/>
              </a:rPr>
              <a:t> 10</a:t>
            </a:r>
            <a:endParaRPr lang="en-GB" sz="2000" dirty="0">
              <a:latin typeface="+mj-lt"/>
            </a:endParaRPr>
          </a:p>
        </p:txBody>
      </p:sp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7153275" y="6346825"/>
            <a:ext cx="11303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=  3</a:t>
            </a:r>
            <a:r>
              <a:rPr lang="en-GB" sz="22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10</a:t>
            </a:r>
          </a:p>
        </p:txBody>
      </p:sp>
      <p:sp>
        <p:nvSpPr>
          <p:cNvPr id="19482" name="Line 26"/>
          <p:cNvSpPr>
            <a:spLocks noChangeShapeType="1"/>
          </p:cNvSpPr>
          <p:nvPr/>
        </p:nvSpPr>
        <p:spPr bwMode="auto">
          <a:xfrm>
            <a:off x="4660900" y="3733800"/>
            <a:ext cx="19050" cy="31242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 sz="2000">
              <a:latin typeface="+mj-lt"/>
            </a:endParaRPr>
          </a:p>
        </p:txBody>
      </p:sp>
      <p:cxnSp>
        <p:nvCxnSpPr>
          <p:cNvPr id="46106" name="Straight Connector 27"/>
          <p:cNvCxnSpPr>
            <a:cxnSpLocks noChangeShapeType="1"/>
          </p:cNvCxnSpPr>
          <p:nvPr/>
        </p:nvCxnSpPr>
        <p:spPr bwMode="auto">
          <a:xfrm>
            <a:off x="1895475" y="3536950"/>
            <a:ext cx="5849938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utoUpdateAnimBg="0"/>
      <p:bldP spid="19464" grpId="0" autoUpdateAnimBg="0"/>
      <p:bldP spid="19465" grpId="0" autoUpdateAnimBg="0"/>
      <p:bldP spid="19466" grpId="0" autoUpdateAnimBg="0"/>
      <p:bldP spid="19467" grpId="0" autoUpdateAnimBg="0"/>
      <p:bldP spid="19469" grpId="0" autoUpdateAnimBg="0"/>
      <p:bldP spid="19470" grpId="0" autoUpdateAnimBg="0"/>
      <p:bldP spid="19471" grpId="0" autoUpdateAnimBg="0"/>
      <p:bldP spid="19472" grpId="0" autoUpdateAnimBg="0"/>
      <p:bldP spid="19473" grpId="0" autoUpdateAnimBg="0"/>
      <p:bldP spid="19474" grpId="0" autoUpdateAnimBg="0"/>
      <p:bldP spid="19475" grpId="0" autoUpdateAnimBg="0"/>
      <p:bldP spid="19476" grpId="0" autoUpdateAnimBg="0"/>
      <p:bldP spid="19477" grpId="0" autoUpdateAnimBg="0"/>
      <p:bldP spid="19478" grpId="0" autoUpdateAnimBg="0"/>
      <p:bldP spid="19479" grpId="0" autoUpdateAnimBg="0"/>
      <p:bldP spid="19480" grpId="0" autoUpdateAnimBg="0"/>
      <p:bldP spid="1948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5" name="Oval 15"/>
          <p:cNvSpPr>
            <a:spLocks noChangeArrowheads="1"/>
          </p:cNvSpPr>
          <p:nvPr/>
        </p:nvSpPr>
        <p:spPr bwMode="auto">
          <a:xfrm>
            <a:off x="5683250" y="4191000"/>
            <a:ext cx="1066800" cy="9906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en-US">
              <a:latin typeface="+mj-lt"/>
            </a:endParaRPr>
          </a:p>
        </p:txBody>
      </p:sp>
      <p:sp>
        <p:nvSpPr>
          <p:cNvPr id="20496" name="Oval 16"/>
          <p:cNvSpPr>
            <a:spLocks noChangeArrowheads="1"/>
          </p:cNvSpPr>
          <p:nvPr/>
        </p:nvSpPr>
        <p:spPr bwMode="auto">
          <a:xfrm>
            <a:off x="6673850" y="3124200"/>
            <a:ext cx="2362200" cy="22098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en-US">
              <a:latin typeface="+mj-lt"/>
            </a:endParaRP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909638" y="1931988"/>
            <a:ext cx="6943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If d is the distance between the centres then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300163" y="2590800"/>
            <a:ext cx="3460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d</a:t>
            </a:r>
            <a:r>
              <a:rPr lang="en-GB" baseline="30000" dirty="0">
                <a:latin typeface="+mj-lt"/>
              </a:rPr>
              <a:t>2 </a:t>
            </a:r>
            <a:r>
              <a:rPr lang="en-GB" dirty="0">
                <a:latin typeface="+mj-lt"/>
              </a:rPr>
              <a:t>  =  (x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-x</a:t>
            </a:r>
            <a:r>
              <a:rPr lang="en-GB" baseline="-25000" dirty="0">
                <a:latin typeface="+mj-lt"/>
              </a:rPr>
              <a:t>1</a:t>
            </a:r>
            <a:r>
              <a:rPr lang="en-GB" dirty="0">
                <a:latin typeface="+mj-lt"/>
              </a:rPr>
              <a:t>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-y</a:t>
            </a:r>
            <a:r>
              <a:rPr lang="en-GB" baseline="-25000" dirty="0">
                <a:latin typeface="+mj-lt"/>
              </a:rPr>
              <a:t>1</a:t>
            </a:r>
            <a:r>
              <a:rPr lang="en-GB" dirty="0">
                <a:latin typeface="+mj-lt"/>
              </a:rPr>
              <a:t>)</a:t>
            </a:r>
            <a:r>
              <a:rPr lang="en-GB" baseline="30000" dirty="0">
                <a:latin typeface="+mj-lt"/>
              </a:rPr>
              <a:t>2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584700" y="2586038"/>
            <a:ext cx="2774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(10+2)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(-3-1)</a:t>
            </a:r>
            <a:r>
              <a:rPr lang="en-GB" baseline="30000" dirty="0">
                <a:latin typeface="+mj-lt"/>
              </a:rPr>
              <a:t>2</a:t>
            </a:r>
            <a:endParaRPr lang="en-GB" dirty="0">
              <a:latin typeface="+mj-lt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185025" y="2600325"/>
            <a:ext cx="169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144 + 16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819275" y="3011488"/>
            <a:ext cx="1031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160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1470025" y="3433763"/>
            <a:ext cx="1622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d  =  </a:t>
            </a:r>
            <a:r>
              <a:rPr lang="en-GB" dirty="0">
                <a:latin typeface="+mj-lt"/>
                <a:sym typeface="Symbol" pitchFamily="18" charset="2"/>
              </a:rPr>
              <a:t>160</a:t>
            </a:r>
            <a:endParaRPr lang="en-GB" dirty="0">
              <a:latin typeface="+mj-lt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833563" y="3852863"/>
            <a:ext cx="201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  <a:sym typeface="Symbol" pitchFamily="18" charset="2"/>
              </a:rPr>
              <a:t>=  16  </a:t>
            </a:r>
            <a:r>
              <a:rPr lang="en-GB" sz="1100" dirty="0">
                <a:latin typeface="+mj-lt"/>
                <a:sym typeface="Symbol" pitchFamily="18" charset="2"/>
              </a:rPr>
              <a:t>X</a:t>
            </a:r>
            <a:r>
              <a:rPr lang="en-GB" dirty="0">
                <a:latin typeface="+mj-lt"/>
                <a:sym typeface="Symbol" pitchFamily="18" charset="2"/>
              </a:rPr>
              <a:t> 10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3662363" y="3852863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=   410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1079500" y="4697413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radius1 + radius2  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1079500" y="5173663"/>
            <a:ext cx="2255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 </a:t>
            </a:r>
            <a:r>
              <a:rPr lang="en-GB" dirty="0">
                <a:latin typeface="+mj-lt"/>
                <a:sym typeface="Symbol" pitchFamily="18" charset="2"/>
              </a:rPr>
              <a:t>10  + 310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1079500" y="5651500"/>
            <a:ext cx="13985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=   410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1079500" y="6132513"/>
            <a:ext cx="427196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=  distance between centres</a:t>
            </a:r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V="1">
            <a:off x="6216650" y="4235450"/>
            <a:ext cx="1609725" cy="4889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6140450" y="4343400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>
                <a:latin typeface="+mj-lt"/>
              </a:rPr>
              <a:t>r1</a:t>
            </a: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7054850" y="3962400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>
                <a:latin typeface="+mj-lt"/>
              </a:rPr>
              <a:t>r2</a:t>
            </a:r>
          </a:p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20501" name="Text Box 21"/>
          <p:cNvSpPr txBox="1">
            <a:spLocks noChangeArrowheads="1"/>
          </p:cNvSpPr>
          <p:nvPr/>
        </p:nvSpPr>
        <p:spPr bwMode="auto">
          <a:xfrm>
            <a:off x="5648325" y="5638800"/>
            <a:ext cx="34956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It now follows                 that the circles touch !</a:t>
            </a:r>
          </a:p>
        </p:txBody>
      </p:sp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7785100" y="4154488"/>
            <a:ext cx="107950" cy="122237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6162675" y="4657725"/>
            <a:ext cx="107950" cy="1206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1473200" y="647700"/>
            <a:ext cx="6286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Working with Distances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6" grpId="0" animBg="1"/>
      <p:bldP spid="20482" grpId="0" autoUpdateAnimBg="0"/>
      <p:bldP spid="20483" grpId="0" autoUpdateAnimBg="0"/>
      <p:bldP spid="20484" grpId="0" autoUpdateAnimBg="0"/>
      <p:bldP spid="20485" grpId="0" autoUpdateAnimBg="0"/>
      <p:bldP spid="20486" grpId="0" autoUpdateAnimBg="0"/>
      <p:bldP spid="20487" grpId="0" autoUpdateAnimBg="0"/>
      <p:bldP spid="20488" grpId="0" autoUpdateAnimBg="0"/>
      <p:bldP spid="20490" grpId="0" autoUpdateAnimBg="0"/>
      <p:bldP spid="20491" grpId="0" autoUpdateAnimBg="0"/>
      <p:bldP spid="20492" grpId="0" autoUpdateAnimBg="0"/>
      <p:bldP spid="20493" grpId="0" autoUpdateAnimBg="0"/>
      <p:bldP spid="20494" grpId="0" autoUpdateAnimBg="0"/>
      <p:bldP spid="20498" grpId="0" autoUpdateAnimBg="0"/>
      <p:bldP spid="20499" grpId="0" autoUpdateAnimBg="0"/>
      <p:bldP spid="20501" grpId="0" autoUpdateAnimBg="0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0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HHM Practice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00363" y="2894013"/>
            <a:ext cx="3436937" cy="1476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HHM 	Ex12G</a:t>
            </a:r>
          </a:p>
          <a:p>
            <a:pPr algn="l"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HHM 	Ex12H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GB" altLang="en-US" sz="3200" b="0" smtClean="0">
                <a:effectLst/>
              </a:rPr>
              <a:t>Intersection of Lines </a:t>
            </a:r>
            <a:br>
              <a:rPr lang="en-GB" altLang="en-US" sz="3200" b="0" smtClean="0">
                <a:effectLst/>
              </a:rPr>
            </a:br>
            <a:r>
              <a:rPr lang="en-GB" altLang="en-US" sz="3200" b="0" smtClean="0">
                <a:effectLst/>
              </a:rPr>
              <a:t>&amp; Circles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2366963" y="1941513"/>
            <a:ext cx="467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There are 3 possible scenarios</a:t>
            </a:r>
          </a:p>
        </p:txBody>
      </p:sp>
      <p:sp>
        <p:nvSpPr>
          <p:cNvPr id="10254" name="Oval 14"/>
          <p:cNvSpPr>
            <a:spLocks noChangeArrowheads="1"/>
          </p:cNvSpPr>
          <p:nvPr/>
        </p:nvSpPr>
        <p:spPr bwMode="auto">
          <a:xfrm>
            <a:off x="1282700" y="2573338"/>
            <a:ext cx="1524000" cy="13716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9157" name="Oval 15"/>
          <p:cNvSpPr>
            <a:spLocks noChangeArrowheads="1"/>
          </p:cNvSpPr>
          <p:nvPr/>
        </p:nvSpPr>
        <p:spPr bwMode="auto">
          <a:xfrm>
            <a:off x="3721100" y="2573338"/>
            <a:ext cx="1524000" cy="1371600"/>
          </a:xfrm>
          <a:prstGeom prst="ellipse">
            <a:avLst/>
          </a:prstGeom>
          <a:solidFill>
            <a:srgbClr val="00B050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9158" name="Oval 16"/>
          <p:cNvSpPr>
            <a:spLocks noChangeArrowheads="1"/>
          </p:cNvSpPr>
          <p:nvPr/>
        </p:nvSpPr>
        <p:spPr bwMode="auto">
          <a:xfrm>
            <a:off x="6311900" y="2573338"/>
            <a:ext cx="1524000" cy="1371600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V="1">
            <a:off x="749300" y="2878138"/>
            <a:ext cx="22860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 flipV="1">
            <a:off x="3721100" y="3729038"/>
            <a:ext cx="18288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 flipV="1">
            <a:off x="6845300" y="3944938"/>
            <a:ext cx="182880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1084263" y="4252913"/>
            <a:ext cx="2519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>
                <a:solidFill>
                  <a:srgbClr val="FFFF00"/>
                </a:solidFill>
                <a:latin typeface="+mj-lt"/>
              </a:rPr>
              <a:t>2 points  of contact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3962400" y="4251325"/>
            <a:ext cx="2303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1 point of contact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499225" y="4251325"/>
            <a:ext cx="2632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0  points  of contact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4051300" y="4559300"/>
            <a:ext cx="21256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line is a </a:t>
            </a:r>
            <a:r>
              <a:rPr lang="en-GB" sz="2000" dirty="0">
                <a:latin typeface="+mj-lt"/>
              </a:rPr>
              <a:t>tangent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685800" y="6024563"/>
            <a:ext cx="8458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To determine where the line and circle meet we use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simultaneous equations</a:t>
            </a:r>
            <a:r>
              <a:rPr lang="en-GB" sz="2000" dirty="0">
                <a:latin typeface="+mj-lt"/>
              </a:rPr>
              <a:t> and the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</a:t>
            </a:r>
            <a:r>
              <a:rPr lang="en-GB" sz="2000" dirty="0">
                <a:latin typeface="+mj-lt"/>
              </a:rPr>
              <a:t> tells us how many solutions we have.</a:t>
            </a:r>
          </a:p>
        </p:txBody>
      </p:sp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223963" y="3187700"/>
            <a:ext cx="120650" cy="106363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2679700" y="2908300"/>
            <a:ext cx="122238" cy="1079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4635500" y="3854450"/>
            <a:ext cx="120650" cy="107950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1509713" y="4935538"/>
            <a:ext cx="164306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- 4ac &gt; 0)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75138" y="5170488"/>
            <a:ext cx="167798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- 4ac = 0)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92938" y="4779963"/>
            <a:ext cx="164306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- 4ac &lt; 0)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19238" y="4592638"/>
            <a:ext cx="16510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89425" y="4862513"/>
            <a:ext cx="1651000" cy="401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89763" y="4514850"/>
            <a:ext cx="165100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discriminant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0" grpId="0" autoUpdateAnimBg="0"/>
      <p:bldP spid="10261" grpId="0" autoUpdateAnimBg="0"/>
      <p:bldP spid="10262" grpId="0" autoUpdateAnimBg="0"/>
      <p:bldP spid="10263" grpId="0" autoUpdateAnimBg="0"/>
      <p:bldP spid="10264" grpId="0" autoUpdateAnimBg="0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GB" altLang="en-US" sz="3200" b="0" smtClean="0">
                <a:effectLst/>
              </a:rPr>
              <a:t>Intersection of Lines </a:t>
            </a:r>
            <a:br>
              <a:rPr lang="en-GB" altLang="en-US" sz="3200" b="0" smtClean="0">
                <a:effectLst/>
              </a:rPr>
            </a:br>
            <a:r>
              <a:rPr lang="en-GB" altLang="en-US" sz="3200" b="0" smtClean="0">
                <a:effectLst/>
              </a:rPr>
              <a:t>&amp; Circles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960438" y="1955800"/>
            <a:ext cx="79168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Why do we talk of a “</a:t>
            </a:r>
            <a:r>
              <a:rPr lang="en-GB" dirty="0" err="1">
                <a:solidFill>
                  <a:srgbClr val="FFFF00"/>
                </a:solidFill>
                <a:latin typeface="+mj-lt"/>
              </a:rPr>
              <a:t>discriminant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”?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957263" y="2678113"/>
            <a:ext cx="7750175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Remember: we are considering where a line 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(y = </a:t>
            </a:r>
            <a:r>
              <a:rPr lang="en-GB" dirty="0" err="1">
                <a:solidFill>
                  <a:srgbClr val="FFFF00"/>
                </a:solidFill>
                <a:latin typeface="+mj-lt"/>
              </a:rPr>
              <a:t>mx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+c) 				......... (1)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meets a circle </a:t>
            </a:r>
          </a:p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+ 2gx + 2fy + c = 0)	......... (2)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966788" y="4772025"/>
            <a:ext cx="81629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When we solve these equations simultaneously, we get a quadratic ! This means that the solution depends on the discriminant 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81138" y="6130925"/>
            <a:ext cx="1512887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 &gt; 0)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40150" y="6130925"/>
            <a:ext cx="1677988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- 4ac = 0)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35675" y="6130925"/>
            <a:ext cx="1643063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(b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- 4ac &lt; 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0" grpId="0" autoUpdateAnimBg="0"/>
      <p:bldP spid="10264" grpId="0" autoUpdateAnimBg="0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000125" y="508000"/>
            <a:ext cx="6880225" cy="7270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2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Intersection of Lines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GB" sz="32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&amp; Circles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60425" y="1425575"/>
            <a:ext cx="1196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985838" y="1905000"/>
            <a:ext cx="7391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where the line  y = 2x + 1  meets the circle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985838" y="2349500"/>
            <a:ext cx="7823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 – 4)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 + 1)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20  and comment on the answer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887413" y="3003550"/>
            <a:ext cx="52974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Replace 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y</a:t>
            </a:r>
            <a:r>
              <a:rPr lang="en-GB" sz="2000" dirty="0">
                <a:latin typeface="+mj-lt"/>
              </a:rPr>
              <a:t>  by  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2x + 1 </a:t>
            </a:r>
            <a:r>
              <a:rPr lang="en-GB" sz="2000" dirty="0">
                <a:latin typeface="+mj-lt"/>
              </a:rPr>
              <a:t>in the circle equation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288088" y="3003550"/>
            <a:ext cx="2816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 – 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y</a:t>
            </a:r>
            <a:r>
              <a:rPr lang="en-GB" sz="2000" dirty="0">
                <a:latin typeface="+mj-lt"/>
              </a:rPr>
              <a:t> + 1)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 20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973138" y="3711575"/>
            <a:ext cx="47021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becomes    (x – 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2x + 1 </a:t>
            </a:r>
            <a:r>
              <a:rPr lang="en-GB" sz="2000" dirty="0">
                <a:latin typeface="+mj-lt"/>
              </a:rPr>
              <a:t>+ 1)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 20 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2635250" y="4062413"/>
            <a:ext cx="3106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 – 4)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(2x + 2)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= 20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1519238" y="4414838"/>
            <a:ext cx="4102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 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8x + 16 + 4x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+ 8x + 4 = 20</a:t>
            </a:r>
          </a:p>
        </p:txBody>
      </p:sp>
      <p:sp>
        <p:nvSpPr>
          <p:cNvPr id="51211" name="Text Box 13"/>
          <p:cNvSpPr txBox="1">
            <a:spLocks noChangeArrowheads="1"/>
          </p:cNvSpPr>
          <p:nvPr/>
        </p:nvSpPr>
        <p:spPr bwMode="auto">
          <a:xfrm>
            <a:off x="1295400" y="5791200"/>
            <a:ext cx="4648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GB" altLang="en-US" b="1"/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4262438" y="4765675"/>
            <a:ext cx="1263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5x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= 0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4397375" y="5116513"/>
            <a:ext cx="1035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= 0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4451350" y="5468938"/>
            <a:ext cx="449103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x   = 0 one solution tangent point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546100" y="6242050"/>
            <a:ext cx="5486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Using	  y = 2x + 1,   if  x = 0 then  y = 1</a:t>
            </a: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5876925" y="6242050"/>
            <a:ext cx="3279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Point of contact is (0,1)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utoUpdateAnimBg="0"/>
      <p:bldP spid="13319" grpId="0" autoUpdateAnimBg="0"/>
      <p:bldP spid="13320" grpId="0" autoUpdateAnimBg="0"/>
      <p:bldP spid="13322" grpId="0" autoUpdateAnimBg="0"/>
      <p:bldP spid="13323" grpId="0" autoUpdateAnimBg="0"/>
      <p:bldP spid="13326" grpId="0" autoUpdateAnimBg="0"/>
      <p:bldP spid="13327" grpId="0" autoUpdateAnimBg="0"/>
      <p:bldP spid="13328" grpId="0" autoUpdateAnimBg="0"/>
      <p:bldP spid="13329" grpId="0" autoUpdateAnimBg="0"/>
      <p:bldP spid="13330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901700" y="1479550"/>
            <a:ext cx="1195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577975" y="1882775"/>
            <a:ext cx="6477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Find where the line  y = 2x + 6  meets the circle      x</a:t>
            </a:r>
            <a:r>
              <a:rPr lang="en-GB" sz="20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0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+ 10x – 2y + 1 = 0 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919163" y="2551113"/>
            <a:ext cx="5454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Replace  y  by  2x + 6  in the circle equation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6211888" y="2509838"/>
            <a:ext cx="3121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y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+ 10x – 2y + 1 = 0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81000" y="3011488"/>
            <a:ext cx="7315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becomes 	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2x + 6</a:t>
            </a:r>
            <a:r>
              <a:rPr lang="en-GB" sz="2000" dirty="0">
                <a:latin typeface="+mj-lt"/>
              </a:rPr>
              <a:t>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</a:t>
            </a:r>
            <a:r>
              <a:rPr lang="en-GB" sz="2000" dirty="0">
                <a:latin typeface="+mj-lt"/>
              </a:rPr>
              <a:t>+ 10x – 2(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2x + 6</a:t>
            </a:r>
            <a:r>
              <a:rPr lang="en-GB" sz="2000" dirty="0">
                <a:latin typeface="+mj-lt"/>
              </a:rPr>
              <a:t>) + 1 = 0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2336800" y="3438525"/>
            <a:ext cx="514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+ 4x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+ 24x + 36 + 10x – 4x - 12 + 1 = 0</a:t>
            </a:r>
          </a:p>
        </p:txBody>
      </p:sp>
      <p:sp>
        <p:nvSpPr>
          <p:cNvPr id="52232" name="Text Box 12"/>
          <p:cNvSpPr txBox="1">
            <a:spLocks noChangeArrowheads="1"/>
          </p:cNvSpPr>
          <p:nvPr/>
        </p:nvSpPr>
        <p:spPr bwMode="auto">
          <a:xfrm>
            <a:off x="1295400" y="5791200"/>
            <a:ext cx="4648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GB" altLang="en-US" b="1"/>
          </a:p>
          <a:p>
            <a:pPr eaLnBrk="1" hangingPunct="1"/>
            <a:endParaRPr lang="en-GB" altLang="en-US"/>
          </a:p>
          <a:p>
            <a:pPr eaLnBrk="1" hangingPunct="1"/>
            <a:endParaRPr lang="en-GB" altLang="en-US"/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3348038" y="3944938"/>
            <a:ext cx="2387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5x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+ 30x + 25 = 0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3579813" y="4316413"/>
            <a:ext cx="2146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 x 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 + 6x + 5 = 0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3429000" y="4687888"/>
            <a:ext cx="2311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(x + 5)(x + 1)   = 0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5619750" y="3957638"/>
            <a:ext cx="825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1800" dirty="0">
                <a:solidFill>
                  <a:srgbClr val="FFFF00"/>
                </a:solidFill>
                <a:latin typeface="+mj-lt"/>
                <a:sym typeface="Symbol" pitchFamily="18" charset="2"/>
              </a:rPr>
              <a:t>( 5 )</a:t>
            </a:r>
            <a:endParaRPr lang="en-GB" sz="18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3203575" y="5046663"/>
            <a:ext cx="2752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 x = -5  or   x = -1</a:t>
            </a:r>
          </a:p>
        </p:txBody>
      </p:sp>
      <p:sp>
        <p:nvSpPr>
          <p:cNvPr id="14356" name="Text Box 20"/>
          <p:cNvSpPr txBox="1">
            <a:spLocks noChangeArrowheads="1"/>
          </p:cNvSpPr>
          <p:nvPr/>
        </p:nvSpPr>
        <p:spPr bwMode="auto">
          <a:xfrm>
            <a:off x="750888" y="5795963"/>
            <a:ext cx="2159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Using  y = 2x + 6</a:t>
            </a: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3003550" y="5795963"/>
            <a:ext cx="2819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if  x = -5  then  y = -4</a:t>
            </a:r>
          </a:p>
        </p:txBody>
      </p:sp>
      <p:sp>
        <p:nvSpPr>
          <p:cNvPr id="14358" name="Text Box 22"/>
          <p:cNvSpPr txBox="1">
            <a:spLocks noChangeArrowheads="1"/>
          </p:cNvSpPr>
          <p:nvPr/>
        </p:nvSpPr>
        <p:spPr bwMode="auto">
          <a:xfrm>
            <a:off x="3003550" y="6405563"/>
            <a:ext cx="2743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if   x = -1  then  y = 4</a:t>
            </a:r>
          </a:p>
        </p:txBody>
      </p:sp>
      <p:sp>
        <p:nvSpPr>
          <p:cNvPr id="14359" name="Text Box 23"/>
          <p:cNvSpPr txBox="1">
            <a:spLocks noChangeArrowheads="1"/>
          </p:cNvSpPr>
          <p:nvPr/>
        </p:nvSpPr>
        <p:spPr bwMode="auto">
          <a:xfrm>
            <a:off x="6781800" y="5473700"/>
            <a:ext cx="23114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Points of contact are 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(-5,-4) and (-1,4).</a:t>
            </a:r>
          </a:p>
        </p:txBody>
      </p: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 rot="5400000">
            <a:off x="6146801" y="6108700"/>
            <a:ext cx="1143000" cy="3175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>
            <a:off x="2676525" y="5580063"/>
            <a:ext cx="3441700" cy="15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028700" y="425450"/>
            <a:ext cx="6880225" cy="7270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2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Intersection of Lines 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GB" sz="32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&amp; Circles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utoUpdateAnimBg="0"/>
      <p:bldP spid="14344" grpId="0" autoUpdateAnimBg="0"/>
      <p:bldP spid="14345" grpId="0" autoUpdateAnimBg="0"/>
      <p:bldP spid="14347" grpId="0" autoUpdateAnimBg="0"/>
      <p:bldP spid="14349" grpId="0" autoUpdateAnimBg="0"/>
      <p:bldP spid="14350" grpId="0" autoUpdateAnimBg="0"/>
      <p:bldP spid="14351" grpId="0" autoUpdateAnimBg="0"/>
      <p:bldP spid="14354" grpId="0" autoUpdateAnimBg="0"/>
      <p:bldP spid="14355" grpId="0" autoUpdateAnimBg="0"/>
      <p:bldP spid="14356" grpId="0" autoUpdateAnimBg="0"/>
      <p:bldP spid="14357" grpId="0" autoUpdateAnimBg="0"/>
      <p:bldP spid="14358" grpId="0" autoUpdateAnimBg="0"/>
      <p:bldP spid="14359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0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HHM Practice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00363" y="2894013"/>
            <a:ext cx="3390900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HHM 	Ex12J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GB" altLang="en-US" b="0" smtClean="0">
                <a:effectLst/>
              </a:rPr>
              <a:t>Tangency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842963" y="1497013"/>
            <a:ext cx="13890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096000" y="4419600"/>
            <a:ext cx="2590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endParaRPr lang="en-GB" sz="2000">
              <a:latin typeface="+mj-lt"/>
            </a:endParaRPr>
          </a:p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820738" y="1873250"/>
            <a:ext cx="8229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Prove that the line  2x + y = 19  is a tangent to  the circle    x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- 6x + 4y - 32 = 0 , and also find the point of contact.</a:t>
            </a:r>
          </a:p>
        </p:txBody>
      </p:sp>
      <p:sp>
        <p:nvSpPr>
          <p:cNvPr id="10267" name="Text Box 27"/>
          <p:cNvSpPr txBox="1">
            <a:spLocks noChangeArrowheads="1"/>
          </p:cNvSpPr>
          <p:nvPr/>
        </p:nvSpPr>
        <p:spPr bwMode="auto">
          <a:xfrm>
            <a:off x="927100" y="2725738"/>
            <a:ext cx="4694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2x + y = 19    so    y = 19 – 2x</a:t>
            </a:r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927100" y="3141663"/>
            <a:ext cx="7086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Replace y  by  (19 – 2x)  in the circle equation.</a:t>
            </a:r>
          </a:p>
        </p:txBody>
      </p:sp>
      <p:sp>
        <p:nvSpPr>
          <p:cNvPr id="10269" name="Text Box 29"/>
          <p:cNvSpPr txBox="1">
            <a:spLocks noChangeArrowheads="1"/>
          </p:cNvSpPr>
          <p:nvPr/>
        </p:nvSpPr>
        <p:spPr bwMode="auto">
          <a:xfrm>
            <a:off x="927100" y="3581400"/>
            <a:ext cx="48006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x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+ y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- 6x + 4y - 32 = 0</a:t>
            </a:r>
          </a:p>
        </p:txBody>
      </p:sp>
      <p:sp>
        <p:nvSpPr>
          <p:cNvPr id="10270" name="Text Box 30"/>
          <p:cNvSpPr txBox="1">
            <a:spLocks noChangeArrowheads="1"/>
          </p:cNvSpPr>
          <p:nvPr/>
        </p:nvSpPr>
        <p:spPr bwMode="auto">
          <a:xfrm>
            <a:off x="927100" y="4038600"/>
            <a:ext cx="57912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x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+ (19 – 2x)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- 6x + 4(19 – 2x) - 32 = 0</a:t>
            </a:r>
          </a:p>
        </p:txBody>
      </p:sp>
      <p:sp>
        <p:nvSpPr>
          <p:cNvPr id="10271" name="Text Box 31"/>
          <p:cNvSpPr txBox="1">
            <a:spLocks noChangeArrowheads="1"/>
          </p:cNvSpPr>
          <p:nvPr/>
        </p:nvSpPr>
        <p:spPr bwMode="auto">
          <a:xfrm>
            <a:off x="927100" y="4495800"/>
            <a:ext cx="6262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x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+ 361 – 76x + 4x</a:t>
            </a:r>
            <a:r>
              <a:rPr lang="en-GB" sz="2200" baseline="30000" dirty="0">
                <a:latin typeface="+mj-lt"/>
              </a:rPr>
              <a:t>2 </a:t>
            </a:r>
            <a:r>
              <a:rPr lang="en-GB" sz="2200" dirty="0">
                <a:latin typeface="+mj-lt"/>
              </a:rPr>
              <a:t>- 6x + 76 – 8x - 32 = 0</a:t>
            </a:r>
          </a:p>
        </p:txBody>
      </p:sp>
      <p:sp>
        <p:nvSpPr>
          <p:cNvPr id="10272" name="Text Box 32"/>
          <p:cNvSpPr txBox="1">
            <a:spLocks noChangeArrowheads="1"/>
          </p:cNvSpPr>
          <p:nvPr/>
        </p:nvSpPr>
        <p:spPr bwMode="auto">
          <a:xfrm>
            <a:off x="927100" y="5029200"/>
            <a:ext cx="60198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>
                <a:latin typeface="+mj-lt"/>
              </a:rPr>
              <a:t>5x</a:t>
            </a:r>
            <a:r>
              <a:rPr lang="en-GB" sz="2200" baseline="30000">
                <a:latin typeface="+mj-lt"/>
              </a:rPr>
              <a:t>2</a:t>
            </a:r>
            <a:r>
              <a:rPr lang="en-GB" sz="2200">
                <a:latin typeface="+mj-lt"/>
              </a:rPr>
              <a:t> – 90x + 405 = 0</a:t>
            </a:r>
          </a:p>
        </p:txBody>
      </p:sp>
      <p:sp>
        <p:nvSpPr>
          <p:cNvPr id="10273" name="Text Box 33"/>
          <p:cNvSpPr txBox="1">
            <a:spLocks noChangeArrowheads="1"/>
          </p:cNvSpPr>
          <p:nvPr/>
        </p:nvSpPr>
        <p:spPr bwMode="auto">
          <a:xfrm>
            <a:off x="3581400" y="5051425"/>
            <a:ext cx="882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( </a:t>
            </a:r>
            <a:r>
              <a:rPr lang="en-GB" sz="2000" dirty="0">
                <a:solidFill>
                  <a:srgbClr val="FFFF00"/>
                </a:solidFill>
                <a:latin typeface="+mj-lt"/>
                <a:sym typeface="Symbol" pitchFamily="18" charset="2"/>
              </a:rPr>
              <a:t>5)</a:t>
            </a:r>
            <a:endParaRPr lang="en-GB" sz="2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0274" name="Text Box 34"/>
          <p:cNvSpPr txBox="1">
            <a:spLocks noChangeArrowheads="1"/>
          </p:cNvSpPr>
          <p:nvPr/>
        </p:nvSpPr>
        <p:spPr bwMode="auto">
          <a:xfrm>
            <a:off x="927100" y="5486400"/>
            <a:ext cx="25908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x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– 18x + 81 = 0</a:t>
            </a:r>
          </a:p>
        </p:txBody>
      </p:sp>
      <p:sp>
        <p:nvSpPr>
          <p:cNvPr id="10275" name="Text Box 35"/>
          <p:cNvSpPr txBox="1">
            <a:spLocks noChangeArrowheads="1"/>
          </p:cNvSpPr>
          <p:nvPr/>
        </p:nvSpPr>
        <p:spPr bwMode="auto">
          <a:xfrm>
            <a:off x="927100" y="5943600"/>
            <a:ext cx="34290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(x – 9)(x – 9) = 0</a:t>
            </a:r>
          </a:p>
        </p:txBody>
      </p:sp>
      <p:sp>
        <p:nvSpPr>
          <p:cNvPr id="10276" name="Text Box 36"/>
          <p:cNvSpPr txBox="1">
            <a:spLocks noChangeArrowheads="1"/>
          </p:cNvSpPr>
          <p:nvPr/>
        </p:nvSpPr>
        <p:spPr bwMode="auto">
          <a:xfrm>
            <a:off x="533400" y="6400800"/>
            <a:ext cx="58277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x = 9 only one solution hence tangent</a:t>
            </a:r>
          </a:p>
        </p:txBody>
      </p:sp>
      <p:sp>
        <p:nvSpPr>
          <p:cNvPr id="10277" name="Text Box 37"/>
          <p:cNvSpPr txBox="1">
            <a:spLocks noChangeArrowheads="1"/>
          </p:cNvSpPr>
          <p:nvPr/>
        </p:nvSpPr>
        <p:spPr bwMode="auto">
          <a:xfrm>
            <a:off x="5724525" y="5021263"/>
            <a:ext cx="26670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Using    y = 19 – 2x</a:t>
            </a:r>
          </a:p>
        </p:txBody>
      </p:sp>
      <p:sp>
        <p:nvSpPr>
          <p:cNvPr id="10278" name="Text Box 38"/>
          <p:cNvSpPr txBox="1">
            <a:spLocks noChangeArrowheads="1"/>
          </p:cNvSpPr>
          <p:nvPr/>
        </p:nvSpPr>
        <p:spPr bwMode="auto">
          <a:xfrm>
            <a:off x="5724525" y="5480050"/>
            <a:ext cx="28543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If  x = 9  then  y = 1</a:t>
            </a:r>
          </a:p>
        </p:txBody>
      </p:sp>
      <p:sp>
        <p:nvSpPr>
          <p:cNvPr id="10279" name="Text Box 39"/>
          <p:cNvSpPr txBox="1">
            <a:spLocks noChangeArrowheads="1"/>
          </p:cNvSpPr>
          <p:nvPr/>
        </p:nvSpPr>
        <p:spPr bwMode="auto">
          <a:xfrm>
            <a:off x="5724525" y="5940425"/>
            <a:ext cx="32575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Point of contact is (9,1)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7902575" y="2747963"/>
            <a:ext cx="931863" cy="469900"/>
            <a:chOff x="7162800" y="2855255"/>
            <a:chExt cx="932329" cy="470647"/>
          </a:xfrm>
        </p:grpSpPr>
        <p:sp>
          <p:nvSpPr>
            <p:cNvPr id="54293" name="Rectangle 43"/>
            <p:cNvSpPr>
              <a:spLocks noChangeArrowheads="1"/>
            </p:cNvSpPr>
            <p:nvPr/>
          </p:nvSpPr>
          <p:spPr bwMode="auto">
            <a:xfrm>
              <a:off x="7162800" y="2868702"/>
              <a:ext cx="914400" cy="4572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282" name="Text Box 42"/>
            <p:cNvSpPr txBox="1">
              <a:spLocks noChangeArrowheads="1"/>
            </p:cNvSpPr>
            <p:nvPr/>
          </p:nvSpPr>
          <p:spPr bwMode="auto">
            <a:xfrm>
              <a:off x="7162800" y="2855255"/>
              <a:ext cx="932329" cy="45792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00"/>
                  </a:solidFill>
                  <a:latin typeface="+mj-lt"/>
                </a:rPr>
                <a:t>NAB</a:t>
              </a:r>
            </a:p>
          </p:txBody>
        </p:sp>
      </p:grpSp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 rot="5400000">
            <a:off x="5003801" y="5702300"/>
            <a:ext cx="1219200" cy="3175"/>
          </a:xfrm>
          <a:prstGeom prst="line">
            <a:avLst/>
          </a:prstGeom>
          <a:noFill/>
          <a:ln w="381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102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7" grpId="0" autoUpdateAnimBg="0"/>
      <p:bldP spid="10268" grpId="0" autoUpdateAnimBg="0"/>
      <p:bldP spid="10269" grpId="0" autoUpdateAnimBg="0"/>
      <p:bldP spid="10270" grpId="0" autoUpdateAnimBg="0"/>
      <p:bldP spid="10271" grpId="0" autoUpdateAnimBg="0"/>
      <p:bldP spid="10272" grpId="0" autoUpdateAnimBg="0"/>
      <p:bldP spid="10273" grpId="0" autoUpdateAnimBg="0"/>
      <p:bldP spid="10274" grpId="0" autoUpdateAnimBg="0"/>
      <p:bldP spid="10275" grpId="0" autoUpdateAnimBg="0"/>
      <p:bldP spid="10276" grpId="0" autoUpdateAnimBg="0"/>
      <p:bldP spid="10277" grpId="0" autoUpdateAnimBg="0"/>
      <p:bldP spid="10278" grpId="0" autoUpdateAnimBg="0"/>
      <p:bldP spid="1027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5D2699-AC0C-43EA-9F94-8878374C8610}" type="datetime5">
              <a:rPr lang="en-US"/>
              <a:pPr>
                <a:defRPr/>
              </a:pPr>
              <a:t>11-Jul-26</a:t>
            </a:fld>
            <a:endParaRPr lang="en-US" sz="1400">
              <a:effectLst/>
            </a:endParaRPr>
          </a:p>
        </p:txBody>
      </p:sp>
      <p:sp>
        <p:nvSpPr>
          <p:cNvPr id="3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www.mathsrevision.com</a:t>
            </a:r>
            <a:endParaRPr lang="en-US">
              <a:effectLst/>
            </a:endParaRPr>
          </a:p>
        </p:txBody>
      </p:sp>
      <p:sp>
        <p:nvSpPr>
          <p:cNvPr id="3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D31B7BE0-B2BB-4AED-AA3F-08894940EED8}" type="slidenum">
              <a:rPr lang="en-US" altLang="en-US" sz="1600">
                <a:solidFill>
                  <a:schemeClr val="bg2"/>
                </a:solidFill>
                <a:latin typeface="Comic Sans MS" panose="030F0702030302020204" pitchFamily="66" charset="0"/>
              </a:rPr>
              <a:pPr eaLnBrk="1" hangingPunct="1"/>
              <a:t>3</a:t>
            </a:fld>
            <a:endParaRPr lang="en-US" altLang="en-US" sz="160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7750" y="533400"/>
            <a:ext cx="4810125" cy="912813"/>
          </a:xfrm>
        </p:spPr>
        <p:txBody>
          <a:bodyPr/>
          <a:lstStyle/>
          <a:p>
            <a:pPr algn="ctr">
              <a:defRPr/>
            </a:pPr>
            <a:r>
              <a:rPr lang="en-GB" sz="320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Equation of a Circle </a:t>
            </a:r>
            <a:br>
              <a:rPr lang="en-GB" sz="320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</a:br>
            <a:r>
              <a:rPr lang="en-GB" sz="320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Centre at the Origin</a:t>
            </a:r>
            <a:endParaRPr lang="en-GB" smtClean="0"/>
          </a:p>
        </p:txBody>
      </p:sp>
      <p:graphicFrame>
        <p:nvGraphicFramePr>
          <p:cNvPr id="2063" name="Object 15"/>
          <p:cNvGraphicFramePr>
            <a:graphicFrameLocks noChangeAspect="1"/>
          </p:cNvGraphicFramePr>
          <p:nvPr/>
        </p:nvGraphicFramePr>
        <p:xfrm>
          <a:off x="6357938" y="1936750"/>
          <a:ext cx="1458912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Equation" r:id="rId4" imgW="863280" imgH="228600" progId="Equation.3">
                  <p:embed/>
                </p:oleObj>
              </mc:Choice>
              <mc:Fallback>
                <p:oleObj name="Equation" r:id="rId4" imgW="863280" imgH="228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38" y="1936750"/>
                        <a:ext cx="1458912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5722938" y="1604963"/>
            <a:ext cx="2416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FF3300"/>
                </a:solidFill>
                <a:latin typeface="Comic Sans MS" panose="030F0702030302020204" pitchFamily="66" charset="0"/>
              </a:rPr>
              <a:t>By</a:t>
            </a:r>
            <a:r>
              <a:rPr lang="en-GB" altLang="en-US" sz="1600">
                <a:solidFill>
                  <a:srgbClr val="FF3300"/>
                </a:solidFill>
              </a:rPr>
              <a:t> </a:t>
            </a:r>
            <a:r>
              <a:rPr lang="en-GB" altLang="en-US" sz="1600">
                <a:solidFill>
                  <a:srgbClr val="FF3300"/>
                </a:solidFill>
                <a:latin typeface="Comic Sans MS" panose="030F0702030302020204" pitchFamily="66" charset="0"/>
              </a:rPr>
              <a:t>Pythagoras Theorem</a:t>
            </a:r>
            <a:endParaRPr lang="en-GB" altLang="en-US"/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5624513" y="431800"/>
            <a:ext cx="3100387" cy="2520950"/>
            <a:chOff x="3543" y="272"/>
            <a:chExt cx="1953" cy="1588"/>
          </a:xfrm>
        </p:grpSpPr>
        <p:sp>
          <p:nvSpPr>
            <p:cNvPr id="1057" name="AutoShape 19"/>
            <p:cNvSpPr>
              <a:spLocks noChangeArrowheads="1"/>
            </p:cNvSpPr>
            <p:nvPr/>
          </p:nvSpPr>
          <p:spPr bwMode="auto">
            <a:xfrm>
              <a:off x="3543" y="272"/>
              <a:ext cx="1953" cy="1588"/>
            </a:xfrm>
            <a:prstGeom prst="cloudCallout">
              <a:avLst>
                <a:gd name="adj1" fmla="val -60806"/>
                <a:gd name="adj2" fmla="val 3784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8" name="Text Box 23"/>
            <p:cNvSpPr txBox="1">
              <a:spLocks noChangeArrowheads="1"/>
            </p:cNvSpPr>
            <p:nvPr/>
          </p:nvSpPr>
          <p:spPr bwMode="auto">
            <a:xfrm>
              <a:off x="4103" y="485"/>
              <a:ext cx="107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Comic Sans MS" panose="030F0702030302020204" pitchFamily="66" charset="0"/>
                </a:rPr>
                <a:t>OP has length </a:t>
              </a:r>
              <a:r>
                <a:rPr lang="en-GB" altLang="en-US" sz="1600">
                  <a:solidFill>
                    <a:srgbClr val="FF3300"/>
                  </a:solidFill>
                  <a:latin typeface="Comic Sans MS" panose="030F0702030302020204" pitchFamily="66" charset="0"/>
                </a:rPr>
                <a:t>r</a:t>
              </a:r>
              <a:r>
                <a:rPr lang="en-GB" altLang="en-US" sz="1600">
                  <a:latin typeface="Comic Sans MS" panose="030F0702030302020204" pitchFamily="66" charset="0"/>
                </a:rPr>
                <a:t> </a:t>
              </a:r>
              <a:endParaRPr lang="en-GB" altLang="en-US"/>
            </a:p>
          </p:txBody>
        </p:sp>
        <p:sp>
          <p:nvSpPr>
            <p:cNvPr id="1059" name="Text Box 26"/>
            <p:cNvSpPr txBox="1">
              <a:spLocks noChangeArrowheads="1"/>
            </p:cNvSpPr>
            <p:nvPr/>
          </p:nvSpPr>
          <p:spPr bwMode="auto">
            <a:xfrm>
              <a:off x="3714" y="647"/>
              <a:ext cx="174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FF3300"/>
                  </a:solidFill>
                  <a:latin typeface="Comic Sans MS" panose="030F0702030302020204" pitchFamily="66" charset="0"/>
                </a:rPr>
                <a:t>r</a:t>
              </a:r>
              <a:r>
                <a:rPr lang="en-GB" altLang="en-US" sz="1600">
                  <a:latin typeface="Comic Sans MS" panose="030F0702030302020204" pitchFamily="66" charset="0"/>
                </a:rPr>
                <a:t> is the radius of the circle</a:t>
              </a:r>
              <a:endParaRPr lang="en-GB" altLang="en-US"/>
            </a:p>
          </p:txBody>
        </p:sp>
      </p:grpSp>
      <p:sp>
        <p:nvSpPr>
          <p:cNvPr id="1033" name="Rectangle 21"/>
          <p:cNvSpPr>
            <a:spLocks noChangeArrowheads="1"/>
          </p:cNvSpPr>
          <p:nvPr/>
        </p:nvSpPr>
        <p:spPr bwMode="auto">
          <a:xfrm>
            <a:off x="3810000" y="3886200"/>
            <a:ext cx="346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latin typeface="Comic Sans MS" panose="030F0702030302020204" pitchFamily="66" charset="0"/>
              </a:rPr>
              <a:t>O</a:t>
            </a:r>
            <a:endParaRPr lang="en-GB" altLang="en-US"/>
          </a:p>
        </p:txBody>
      </p:sp>
      <p:sp>
        <p:nvSpPr>
          <p:cNvPr id="1034" name="Line 4"/>
          <p:cNvSpPr>
            <a:spLocks noChangeShapeType="1"/>
          </p:cNvSpPr>
          <p:nvPr/>
        </p:nvSpPr>
        <p:spPr bwMode="auto">
          <a:xfrm>
            <a:off x="1981200" y="3886200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Oval 5"/>
          <p:cNvSpPr>
            <a:spLocks noChangeArrowheads="1"/>
          </p:cNvSpPr>
          <p:nvPr/>
        </p:nvSpPr>
        <p:spPr bwMode="auto">
          <a:xfrm>
            <a:off x="2743200" y="2590800"/>
            <a:ext cx="2743200" cy="2590800"/>
          </a:xfrm>
          <a:prstGeom prst="ellips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6" name="Text Box 7"/>
          <p:cNvSpPr txBox="1">
            <a:spLocks noChangeArrowheads="1"/>
          </p:cNvSpPr>
          <p:nvPr/>
        </p:nvSpPr>
        <p:spPr bwMode="auto">
          <a:xfrm>
            <a:off x="6072188" y="3870325"/>
            <a:ext cx="7699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latin typeface="Comic Sans MS" panose="030F0702030302020204" pitchFamily="66" charset="0"/>
              </a:rPr>
              <a:t>x-axis</a:t>
            </a:r>
            <a:endParaRPr lang="en-GB" altLang="en-US"/>
          </a:p>
        </p:txBody>
      </p:sp>
      <p:sp>
        <p:nvSpPr>
          <p:cNvPr id="1037" name="Line 3"/>
          <p:cNvSpPr>
            <a:spLocks noChangeShapeType="1"/>
          </p:cNvSpPr>
          <p:nvPr/>
        </p:nvSpPr>
        <p:spPr bwMode="auto">
          <a:xfrm flipH="1" flipV="1">
            <a:off x="4114800" y="1666875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 flipV="1">
            <a:off x="4114800" y="2943225"/>
            <a:ext cx="947738" cy="942975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4262438" y="3062288"/>
            <a:ext cx="293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3300"/>
                </a:solidFill>
                <a:latin typeface="Comic Sans MS" panose="030F0702030302020204" pitchFamily="66" charset="0"/>
              </a:rPr>
              <a:t>r</a:t>
            </a:r>
            <a:endParaRPr lang="en-GB" altLang="en-US"/>
          </a:p>
        </p:txBody>
      </p:sp>
      <p:sp>
        <p:nvSpPr>
          <p:cNvPr id="1040" name="Text Box 27"/>
          <p:cNvSpPr txBox="1">
            <a:spLocks noChangeArrowheads="1"/>
          </p:cNvSpPr>
          <p:nvPr/>
        </p:nvSpPr>
        <p:spPr bwMode="auto">
          <a:xfrm>
            <a:off x="3338513" y="1655763"/>
            <a:ext cx="755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latin typeface="Comic Sans MS" panose="030F0702030302020204" pitchFamily="66" charset="0"/>
              </a:rPr>
              <a:t>y-axis</a:t>
            </a:r>
            <a:endParaRPr lang="en-GB" altLang="en-US"/>
          </a:p>
        </p:txBody>
      </p:sp>
      <p:grpSp>
        <p:nvGrpSpPr>
          <p:cNvPr id="3" name="Group 74"/>
          <p:cNvGrpSpPr>
            <a:grpSpLocks/>
          </p:cNvGrpSpPr>
          <p:nvPr/>
        </p:nvGrpSpPr>
        <p:grpSpPr bwMode="auto">
          <a:xfrm>
            <a:off x="3810000" y="2771775"/>
            <a:ext cx="1400175" cy="1411288"/>
            <a:chOff x="2400" y="1746"/>
            <a:chExt cx="882" cy="889"/>
          </a:xfrm>
        </p:grpSpPr>
        <p:sp>
          <p:nvSpPr>
            <p:cNvPr id="1052" name="Rectangle 12"/>
            <p:cNvSpPr>
              <a:spLocks noChangeArrowheads="1"/>
            </p:cNvSpPr>
            <p:nvPr/>
          </p:nvSpPr>
          <p:spPr bwMode="auto">
            <a:xfrm>
              <a:off x="2400" y="1746"/>
              <a:ext cx="18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 b="1">
                  <a:latin typeface="Comic Sans MS" panose="030F0702030302020204" pitchFamily="66" charset="0"/>
                </a:rPr>
                <a:t>y</a:t>
              </a:r>
              <a:endParaRPr lang="en-GB" altLang="en-US" sz="1600">
                <a:latin typeface="Comic Sans MS" panose="030F0702030302020204" pitchFamily="66" charset="0"/>
              </a:endParaRPr>
            </a:p>
          </p:txBody>
        </p:sp>
        <p:grpSp>
          <p:nvGrpSpPr>
            <p:cNvPr id="1053" name="Group 55"/>
            <p:cNvGrpSpPr>
              <a:grpSpLocks/>
            </p:cNvGrpSpPr>
            <p:nvPr/>
          </p:nvGrpSpPr>
          <p:grpSpPr bwMode="auto">
            <a:xfrm>
              <a:off x="2589" y="1854"/>
              <a:ext cx="693" cy="781"/>
              <a:chOff x="2589" y="1854"/>
              <a:chExt cx="693" cy="781"/>
            </a:xfrm>
          </p:grpSpPr>
          <p:sp>
            <p:nvSpPr>
              <p:cNvPr id="1054" name="Text Box 11"/>
              <p:cNvSpPr txBox="1">
                <a:spLocks noChangeArrowheads="1"/>
              </p:cNvSpPr>
              <p:nvPr/>
            </p:nvSpPr>
            <p:spPr bwMode="auto">
              <a:xfrm>
                <a:off x="3090" y="2423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r>
                  <a:rPr lang="en-GB" altLang="en-US" sz="1600" b="1">
                    <a:latin typeface="Comic Sans MS" panose="030F0702030302020204" pitchFamily="66" charset="0"/>
                  </a:rPr>
                  <a:t>x</a:t>
                </a:r>
                <a:endParaRPr lang="en-GB" altLang="en-US" sz="160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055" name="Line 20"/>
              <p:cNvSpPr>
                <a:spLocks noChangeShapeType="1"/>
              </p:cNvSpPr>
              <p:nvPr/>
            </p:nvSpPr>
            <p:spPr bwMode="auto">
              <a:xfrm>
                <a:off x="3186" y="1872"/>
                <a:ext cx="0" cy="576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6" name="Line 28"/>
              <p:cNvSpPr>
                <a:spLocks noChangeShapeType="1"/>
              </p:cNvSpPr>
              <p:nvPr/>
            </p:nvSpPr>
            <p:spPr bwMode="auto">
              <a:xfrm rot="16200000" flipV="1">
                <a:off x="2870" y="1573"/>
                <a:ext cx="0" cy="561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1203325" y="1843088"/>
            <a:ext cx="1077913" cy="1138237"/>
            <a:chOff x="758" y="1161"/>
            <a:chExt cx="679" cy="717"/>
          </a:xfrm>
        </p:grpSpPr>
        <p:sp>
          <p:nvSpPr>
            <p:cNvPr id="1047" name="AutoShape 33"/>
            <p:cNvSpPr>
              <a:spLocks noChangeArrowheads="1"/>
            </p:cNvSpPr>
            <p:nvPr/>
          </p:nvSpPr>
          <p:spPr bwMode="auto">
            <a:xfrm flipH="1">
              <a:off x="876" y="1161"/>
              <a:ext cx="348" cy="381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8" name="Text Box 34"/>
            <p:cNvSpPr txBox="1">
              <a:spLocks noChangeArrowheads="1"/>
            </p:cNvSpPr>
            <p:nvPr/>
          </p:nvSpPr>
          <p:spPr bwMode="auto">
            <a:xfrm>
              <a:off x="953" y="1502"/>
              <a:ext cx="18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Comic Sans MS" panose="030F0702030302020204" pitchFamily="66" charset="0"/>
                </a:rPr>
                <a:t>a</a:t>
              </a:r>
              <a:endParaRPr lang="en-US" altLang="en-US"/>
            </a:p>
          </p:txBody>
        </p:sp>
        <p:sp>
          <p:nvSpPr>
            <p:cNvPr id="1049" name="Rectangle 35"/>
            <p:cNvSpPr>
              <a:spLocks noChangeArrowheads="1"/>
            </p:cNvSpPr>
            <p:nvPr/>
          </p:nvSpPr>
          <p:spPr bwMode="auto">
            <a:xfrm>
              <a:off x="1245" y="1257"/>
              <a:ext cx="19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Comic Sans MS" panose="030F0702030302020204" pitchFamily="66" charset="0"/>
                </a:rPr>
                <a:t>b</a:t>
              </a:r>
            </a:p>
          </p:txBody>
        </p:sp>
        <p:sp>
          <p:nvSpPr>
            <p:cNvPr id="1050" name="Rectangle 36"/>
            <p:cNvSpPr>
              <a:spLocks noChangeArrowheads="1"/>
            </p:cNvSpPr>
            <p:nvPr/>
          </p:nvSpPr>
          <p:spPr bwMode="auto">
            <a:xfrm>
              <a:off x="861" y="1209"/>
              <a:ext cx="18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Comic Sans MS" panose="030F0702030302020204" pitchFamily="66" charset="0"/>
                </a:rPr>
                <a:t>c</a:t>
              </a:r>
            </a:p>
          </p:txBody>
        </p:sp>
        <p:sp>
          <p:nvSpPr>
            <p:cNvPr id="1051" name="Text Box 37"/>
            <p:cNvSpPr txBox="1">
              <a:spLocks noChangeArrowheads="1"/>
            </p:cNvSpPr>
            <p:nvPr/>
          </p:nvSpPr>
          <p:spPr bwMode="auto">
            <a:xfrm>
              <a:off x="758" y="1686"/>
              <a:ext cx="5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Comic Sans MS" panose="030F0702030302020204" pitchFamily="66" charset="0"/>
                </a:rPr>
                <a:t>a</a:t>
              </a:r>
              <a:r>
                <a:rPr lang="en-US" altLang="en-US" sz="1400" baseline="30000">
                  <a:latin typeface="Comic Sans MS" panose="030F0702030302020204" pitchFamily="66" charset="0"/>
                </a:rPr>
                <a:t>2</a:t>
              </a:r>
              <a:r>
                <a:rPr lang="en-US" altLang="en-US" sz="1400">
                  <a:latin typeface="Comic Sans MS" panose="030F0702030302020204" pitchFamily="66" charset="0"/>
                </a:rPr>
                <a:t>+b</a:t>
              </a:r>
              <a:r>
                <a:rPr lang="en-US" altLang="en-US" sz="1400" baseline="30000">
                  <a:latin typeface="Comic Sans MS" panose="030F0702030302020204" pitchFamily="66" charset="0"/>
                </a:rPr>
                <a:t>2</a:t>
              </a:r>
              <a:r>
                <a:rPr lang="en-US" altLang="en-US" sz="1400">
                  <a:latin typeface="Comic Sans MS" panose="030F0702030302020204" pitchFamily="66" charset="0"/>
                </a:rPr>
                <a:t>=c</a:t>
              </a:r>
              <a:r>
                <a:rPr lang="en-US" altLang="en-US" sz="1400" baseline="30000">
                  <a:latin typeface="Comic Sans MS" panose="030F0702030302020204" pitchFamily="66" charset="0"/>
                </a:rPr>
                <a:t>2</a:t>
              </a:r>
              <a:endParaRPr lang="en-US" altLang="en-US"/>
            </a:p>
          </p:txBody>
        </p:sp>
      </p:grpSp>
      <p:sp>
        <p:nvSpPr>
          <p:cNvPr id="2102" name="Line 54"/>
          <p:cNvSpPr>
            <a:spLocks noChangeShapeType="1"/>
          </p:cNvSpPr>
          <p:nvPr/>
        </p:nvSpPr>
        <p:spPr bwMode="auto">
          <a:xfrm flipH="1" flipV="1">
            <a:off x="4670425" y="2619375"/>
            <a:ext cx="366713" cy="2762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5029200" y="2767013"/>
            <a:ext cx="798513" cy="336550"/>
            <a:chOff x="3168" y="1743"/>
            <a:chExt cx="503" cy="212"/>
          </a:xfrm>
        </p:grpSpPr>
        <p:sp>
          <p:nvSpPr>
            <p:cNvPr id="1045" name="Oval 8"/>
            <p:cNvSpPr>
              <a:spLocks noChangeArrowheads="1"/>
            </p:cNvSpPr>
            <p:nvPr/>
          </p:nvSpPr>
          <p:spPr bwMode="auto">
            <a:xfrm>
              <a:off x="3168" y="1824"/>
              <a:ext cx="48" cy="48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6" name="Rectangle 18"/>
            <p:cNvSpPr>
              <a:spLocks noChangeArrowheads="1"/>
            </p:cNvSpPr>
            <p:nvPr/>
          </p:nvSpPr>
          <p:spPr bwMode="auto">
            <a:xfrm>
              <a:off x="3216" y="1743"/>
              <a:ext cx="45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chemeClr val="accent2"/>
                  </a:solidFill>
                  <a:latin typeface="Comic Sans MS" panose="030F0702030302020204" pitchFamily="66" charset="0"/>
                </a:rPr>
                <a:t>P(x,y)</a:t>
              </a:r>
              <a:endParaRPr lang="en-GB" altLang="en-US"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0" grpId="0" autoUpdateAnimBg="0"/>
      <p:bldP spid="2053" grpId="0" animBg="1"/>
      <p:bldP spid="2073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54088" y="1949450"/>
            <a:ext cx="818991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At the line  x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– 18x + 81 = 0  we can also show there is  only one solution by showing that the discriminant is zero.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573213" y="631825"/>
            <a:ext cx="571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Using Discriminants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066800" y="3092450"/>
            <a:ext cx="70818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For  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18x + 81 = 0 ,    a =1, b = -18 and  c = 81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1066800" y="377825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So    b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– 4ac = 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200400" y="377825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(-18)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4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1 </a:t>
            </a:r>
            <a:r>
              <a:rPr lang="en-GB" sz="1100" dirty="0">
                <a:latin typeface="+mj-lt"/>
              </a:rPr>
              <a:t>X</a:t>
            </a:r>
            <a:r>
              <a:rPr lang="en-GB" dirty="0">
                <a:latin typeface="+mj-lt"/>
              </a:rPr>
              <a:t> 81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822950" y="377825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364 - 364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7610475" y="377825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0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981075" y="4540250"/>
            <a:ext cx="81629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Since  disc = 0  then equation has only one root so there is only one point of contact so line is a tangent.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457200" y="5754688"/>
            <a:ext cx="86868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The next example uses discriminants in a slightly      different way.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  <p:bldP spid="15365" grpId="0" autoUpdateAnimBg="0"/>
      <p:bldP spid="15366" grpId="0" autoUpdateAnimBg="0"/>
      <p:bldP spid="15367" grpId="0" autoUpdateAnimBg="0"/>
      <p:bldP spid="15368" grpId="0" autoUpdateAnimBg="0"/>
      <p:bldP spid="15370" grpId="0" autoUpdateAnimBg="0"/>
      <p:bldP spid="1537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914400" y="1479550"/>
            <a:ext cx="1209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927100" y="1846263"/>
            <a:ext cx="8204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Find the equations of the tangents to the circle  x</a:t>
            </a:r>
            <a:r>
              <a:rPr lang="en-GB" sz="20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0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000" dirty="0">
                <a:solidFill>
                  <a:srgbClr val="FFFF00"/>
                </a:solidFill>
                <a:latin typeface="+mj-lt"/>
              </a:rPr>
              <a:t> – 4y – 6 = 0  from the point  (0,-8).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923925" y="2335213"/>
            <a:ext cx="2590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y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4y – 6 = 0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855663" y="2725738"/>
            <a:ext cx="25066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2g = 0   so  g = 0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855663" y="3036888"/>
            <a:ext cx="26812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2f = -4   so  f = -2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855663" y="3348038"/>
            <a:ext cx="21701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Centre is (0,2)</a:t>
            </a:r>
          </a:p>
        </p:txBody>
      </p:sp>
      <p:sp>
        <p:nvSpPr>
          <p:cNvPr id="16393" name="Oval 9"/>
          <p:cNvSpPr>
            <a:spLocks noChangeArrowheads="1"/>
          </p:cNvSpPr>
          <p:nvPr/>
        </p:nvSpPr>
        <p:spPr bwMode="auto">
          <a:xfrm>
            <a:off x="1416050" y="4186238"/>
            <a:ext cx="990600" cy="914400"/>
          </a:xfrm>
          <a:prstGeom prst="ellipse">
            <a:avLst/>
          </a:prstGeom>
          <a:solidFill>
            <a:schemeClr val="tx1">
              <a:lumMod val="65000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j-lt"/>
            </a:endParaRP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V="1">
            <a:off x="1900238" y="3881438"/>
            <a:ext cx="0" cy="2438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1214438" y="4348163"/>
            <a:ext cx="9636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000000"/>
                </a:solidFill>
                <a:latin typeface="+mj-lt"/>
              </a:rPr>
              <a:t>(0,2)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1438275" y="6015038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>
                <a:latin typeface="+mj-lt"/>
              </a:rPr>
              <a:t>-8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1816100" y="3805238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Y</a:t>
            </a:r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V="1">
            <a:off x="1568450" y="4262438"/>
            <a:ext cx="1219200" cy="1752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 flipV="1">
            <a:off x="1187450" y="4338638"/>
            <a:ext cx="106680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GB">
              <a:latin typeface="+mj-lt"/>
            </a:endParaRPr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>
            <a:off x="3495675" y="2627313"/>
            <a:ext cx="0" cy="3657600"/>
          </a:xfrm>
          <a:prstGeom prst="line">
            <a:avLst/>
          </a:prstGeom>
          <a:noFill/>
          <a:ln w="38100">
            <a:solidFill>
              <a:srgbClr val="FFFF00"/>
            </a:solidFill>
            <a:prstDash val="solid"/>
            <a:round/>
            <a:headEnd/>
            <a:tailEnd/>
          </a:ln>
        </p:spPr>
        <p:txBody>
          <a:bodyPr/>
          <a:lstStyle/>
          <a:p>
            <a:pPr algn="l">
              <a:defRPr/>
            </a:pPr>
            <a:endParaRPr lang="en-GB" sz="2200">
              <a:latin typeface="+mj-lt"/>
            </a:endParaRP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3590925" y="2782888"/>
            <a:ext cx="541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>
                <a:latin typeface="+mj-lt"/>
              </a:rPr>
              <a:t>Each tangent takes the form   y = mx -8</a:t>
            </a: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3590925" y="3173413"/>
            <a:ext cx="5553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>
                <a:latin typeface="+mj-lt"/>
              </a:rPr>
              <a:t>Replace y  by  (mx – 8)  in the circle equation</a:t>
            </a: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3590925" y="3563938"/>
            <a:ext cx="441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to find where they meet.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6646863" y="3563938"/>
            <a:ext cx="1973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This gives us …</a:t>
            </a:r>
          </a:p>
        </p:txBody>
      </p:sp>
      <p:sp>
        <p:nvSpPr>
          <p:cNvPr id="16409" name="Text Box 25"/>
          <p:cNvSpPr txBox="1">
            <a:spLocks noChangeArrowheads="1"/>
          </p:cNvSpPr>
          <p:nvPr/>
        </p:nvSpPr>
        <p:spPr bwMode="auto">
          <a:xfrm>
            <a:off x="3603625" y="4056063"/>
            <a:ext cx="2460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y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4y – 6 = 0</a:t>
            </a:r>
          </a:p>
        </p:txBody>
      </p:sp>
      <p:sp>
        <p:nvSpPr>
          <p:cNvPr id="16410" name="Text Box 26"/>
          <p:cNvSpPr txBox="1">
            <a:spLocks noChangeArrowheads="1"/>
          </p:cNvSpPr>
          <p:nvPr/>
        </p:nvSpPr>
        <p:spPr bwMode="auto">
          <a:xfrm>
            <a:off x="3603625" y="4589463"/>
            <a:ext cx="4021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</a:t>
            </a:r>
            <a:r>
              <a:rPr lang="en-GB" sz="2000" dirty="0" err="1">
                <a:latin typeface="+mj-lt"/>
              </a:rPr>
              <a:t>mx</a:t>
            </a:r>
            <a:r>
              <a:rPr lang="en-GB" sz="2000" dirty="0">
                <a:latin typeface="+mj-lt"/>
              </a:rPr>
              <a:t> – 8)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4(</a:t>
            </a:r>
            <a:r>
              <a:rPr lang="en-GB" sz="2000" dirty="0" err="1">
                <a:latin typeface="+mj-lt"/>
              </a:rPr>
              <a:t>mx</a:t>
            </a:r>
            <a:r>
              <a:rPr lang="en-GB" sz="2000" dirty="0">
                <a:latin typeface="+mj-lt"/>
              </a:rPr>
              <a:t> – 8) – 6 = 0</a:t>
            </a:r>
          </a:p>
        </p:txBody>
      </p:sp>
      <p:sp>
        <p:nvSpPr>
          <p:cNvPr id="16411" name="Text Box 27"/>
          <p:cNvSpPr txBox="1">
            <a:spLocks noChangeArrowheads="1"/>
          </p:cNvSpPr>
          <p:nvPr/>
        </p:nvSpPr>
        <p:spPr bwMode="auto">
          <a:xfrm>
            <a:off x="3603625" y="5122863"/>
            <a:ext cx="49625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m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16mx + 64 –4mx + 32 – 6 = 0</a:t>
            </a:r>
          </a:p>
        </p:txBody>
      </p:sp>
      <p:sp>
        <p:nvSpPr>
          <p:cNvPr id="16412" name="Text Box 28"/>
          <p:cNvSpPr txBox="1">
            <a:spLocks noChangeArrowheads="1"/>
          </p:cNvSpPr>
          <p:nvPr/>
        </p:nvSpPr>
        <p:spPr bwMode="auto">
          <a:xfrm>
            <a:off x="3603625" y="5656263"/>
            <a:ext cx="320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(m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+ 1)x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– 20mx + 90 = 0</a:t>
            </a:r>
          </a:p>
        </p:txBody>
      </p:sp>
      <p:sp>
        <p:nvSpPr>
          <p:cNvPr id="16413" name="Text Box 29"/>
          <p:cNvSpPr txBox="1">
            <a:spLocks noChangeArrowheads="1"/>
          </p:cNvSpPr>
          <p:nvPr/>
        </p:nvSpPr>
        <p:spPr bwMode="auto">
          <a:xfrm>
            <a:off x="887413" y="6427788"/>
            <a:ext cx="24876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In this quadratic</a:t>
            </a:r>
          </a:p>
        </p:txBody>
      </p:sp>
      <p:sp>
        <p:nvSpPr>
          <p:cNvPr id="16414" name="Text Box 30"/>
          <p:cNvSpPr txBox="1">
            <a:spLocks noChangeArrowheads="1"/>
          </p:cNvSpPr>
          <p:nvPr/>
        </p:nvSpPr>
        <p:spPr bwMode="auto">
          <a:xfrm>
            <a:off x="3267075" y="6410325"/>
            <a:ext cx="17526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>
                <a:solidFill>
                  <a:srgbClr val="FFFF00"/>
                </a:solidFill>
                <a:latin typeface="+mj-lt"/>
              </a:rPr>
              <a:t>a = (m</a:t>
            </a:r>
            <a:r>
              <a:rPr lang="en-GB" sz="2200" baseline="3000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>
                <a:solidFill>
                  <a:srgbClr val="FFFF00"/>
                </a:solidFill>
                <a:latin typeface="+mj-lt"/>
              </a:rPr>
              <a:t>+ 1)</a:t>
            </a:r>
          </a:p>
        </p:txBody>
      </p:sp>
      <p:sp>
        <p:nvSpPr>
          <p:cNvPr id="16415" name="Text Box 31"/>
          <p:cNvSpPr txBox="1">
            <a:spLocks noChangeArrowheads="1"/>
          </p:cNvSpPr>
          <p:nvPr/>
        </p:nvSpPr>
        <p:spPr bwMode="auto">
          <a:xfrm>
            <a:off x="4948238" y="6410325"/>
            <a:ext cx="17526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>
                <a:solidFill>
                  <a:srgbClr val="FFFF00"/>
                </a:solidFill>
                <a:latin typeface="+mj-lt"/>
              </a:rPr>
              <a:t>b = -20m</a:t>
            </a:r>
          </a:p>
        </p:txBody>
      </p:sp>
      <p:sp>
        <p:nvSpPr>
          <p:cNvPr id="16416" name="Text Box 32"/>
          <p:cNvSpPr txBox="1">
            <a:spLocks noChangeArrowheads="1"/>
          </p:cNvSpPr>
          <p:nvPr/>
        </p:nvSpPr>
        <p:spPr bwMode="auto">
          <a:xfrm>
            <a:off x="6629400" y="6410325"/>
            <a:ext cx="15240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>
                <a:solidFill>
                  <a:srgbClr val="FFFF00"/>
                </a:solidFill>
                <a:latin typeface="+mj-lt"/>
              </a:rPr>
              <a:t>c =90</a:t>
            </a:r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1855788" y="4611688"/>
            <a:ext cx="93662" cy="95250"/>
          </a:xfrm>
          <a:prstGeom prst="ellipse">
            <a:avLst/>
          </a:prstGeom>
          <a:solidFill>
            <a:srgbClr val="FF0000"/>
          </a:solidFill>
          <a:ln w="2857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1573213" y="631825"/>
            <a:ext cx="571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latin typeface="+mj-lt"/>
              </a:rPr>
              <a:t>Using Discriminants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1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utoUpdateAnimBg="0"/>
      <p:bldP spid="16390" grpId="0" autoUpdateAnimBg="0"/>
      <p:bldP spid="16391" grpId="0" autoUpdateAnimBg="0"/>
      <p:bldP spid="16392" grpId="0" autoUpdateAnimBg="0"/>
      <p:bldP spid="16395" grpId="0"/>
      <p:bldP spid="16405" grpId="0" autoUpdateAnimBg="0"/>
      <p:bldP spid="16406" grpId="0" autoUpdateAnimBg="0"/>
      <p:bldP spid="16407" grpId="0" autoUpdateAnimBg="0"/>
      <p:bldP spid="16408" grpId="0" autoUpdateAnimBg="0"/>
      <p:bldP spid="16409" grpId="0" autoUpdateAnimBg="0"/>
      <p:bldP spid="16410" grpId="0" autoUpdateAnimBg="0"/>
      <p:bldP spid="16411" grpId="0" autoUpdateAnimBg="0"/>
      <p:bldP spid="16412" grpId="0" autoUpdateAnimBg="0"/>
      <p:bldP spid="16413" grpId="0" autoUpdateAnimBg="0"/>
      <p:bldP spid="16414" grpId="0" autoUpdateAnimBg="0"/>
      <p:bldP spid="16415" grpId="0" autoUpdateAnimBg="0"/>
      <p:bldP spid="16416" grpId="0" autoUpdateAnimBg="0"/>
      <p:bldP spid="3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930275" y="1916113"/>
            <a:ext cx="53498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For tangency we need   discriminate = 0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845300" y="1916113"/>
            <a:ext cx="180498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b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– 4ac = 0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243013" y="2608263"/>
            <a:ext cx="41719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latin typeface="+mj-lt"/>
              </a:rPr>
              <a:t>(-20m)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– 4 </a:t>
            </a:r>
            <a:r>
              <a:rPr lang="en-GB" sz="1100" dirty="0">
                <a:latin typeface="+mj-lt"/>
              </a:rPr>
              <a:t>X</a:t>
            </a:r>
            <a:r>
              <a:rPr lang="en-GB" sz="2200" dirty="0">
                <a:latin typeface="+mj-lt"/>
              </a:rPr>
              <a:t> (m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+ 1) </a:t>
            </a:r>
            <a:r>
              <a:rPr lang="en-GB" sz="1100" dirty="0">
                <a:latin typeface="+mj-lt"/>
              </a:rPr>
              <a:t>X</a:t>
            </a:r>
            <a:r>
              <a:rPr lang="en-GB" sz="2200" dirty="0">
                <a:latin typeface="+mj-lt"/>
              </a:rPr>
              <a:t> 90 = 0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846263" y="3263900"/>
            <a:ext cx="346551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400m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– 360m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– 360 = 0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082925" y="3797300"/>
            <a:ext cx="24034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40m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 – 360 = 0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3889375" y="4330700"/>
            <a:ext cx="17859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40m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 = 360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4225925" y="4864100"/>
            <a:ext cx="11938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m</a:t>
            </a:r>
            <a:r>
              <a:rPr lang="en-GB" sz="2200" baseline="30000" dirty="0">
                <a:latin typeface="+mj-lt"/>
              </a:rPr>
              <a:t>2</a:t>
            </a:r>
            <a:r>
              <a:rPr lang="en-GB" sz="2200" dirty="0">
                <a:latin typeface="+mj-lt"/>
              </a:rPr>
              <a:t>  = 9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5786438" y="4845050"/>
            <a:ext cx="186055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m = -3  or  3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919163" y="5522913"/>
            <a:ext cx="34909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latin typeface="+mj-lt"/>
              </a:rPr>
              <a:t>So the two tangents are</a:t>
            </a:r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4465638" y="5522913"/>
            <a:ext cx="432435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y = -3x – 8   and   y = 3x - 8</a:t>
            </a: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901700" y="6189663"/>
            <a:ext cx="8242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and the gradients are reflected in the symmetry of the diagram.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035175" y="646113"/>
            <a:ext cx="5038725" cy="59055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Tangency</a:t>
            </a:r>
            <a:endParaRPr lang="en-GB" sz="4400" kern="0" dirty="0">
              <a:solidFill>
                <a:srgbClr val="EEF82A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  <p:bldP spid="17412" grpId="0" autoUpdateAnimBg="0"/>
      <p:bldP spid="17413" grpId="0" autoUpdateAnimBg="0"/>
      <p:bldP spid="17414" grpId="0" autoUpdateAnimBg="0"/>
      <p:bldP spid="17415" grpId="0" autoUpdateAnimBg="0"/>
      <p:bldP spid="17416" grpId="0" autoUpdateAnimBg="0"/>
      <p:bldP spid="17417" grpId="0" autoUpdateAnimBg="0"/>
      <p:bldP spid="17418" grpId="0" autoUpdateAnimBg="0"/>
      <p:bldP spid="17419" grpId="0" autoUpdateAnimBg="0"/>
      <p:bldP spid="17421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0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HHM Practice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00363" y="2894013"/>
            <a:ext cx="3363912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HHM 	Ex12K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GB" altLang="en-US" sz="3600" b="0" smtClean="0">
                <a:effectLst/>
              </a:rPr>
              <a:t>Equations of Tangents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901700" y="19812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00"/>
                </a:solidFill>
                <a:latin typeface="+mj-lt"/>
              </a:rPr>
              <a:t>NB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:     At the point of contact </a:t>
            </a:r>
          </a:p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			a tangent and radius/diameter are </a:t>
            </a:r>
            <a:r>
              <a:rPr lang="en-GB" dirty="0">
                <a:latin typeface="+mj-lt"/>
              </a:rPr>
              <a:t>perpendicular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.</a:t>
            </a:r>
          </a:p>
        </p:txBody>
      </p:sp>
      <p:sp>
        <p:nvSpPr>
          <p:cNvPr id="10267" name="Oval 27"/>
          <p:cNvSpPr>
            <a:spLocks noChangeArrowheads="1"/>
          </p:cNvSpPr>
          <p:nvPr/>
        </p:nvSpPr>
        <p:spPr bwMode="auto">
          <a:xfrm>
            <a:off x="1587500" y="3402013"/>
            <a:ext cx="1706563" cy="1627187"/>
          </a:xfrm>
          <a:prstGeom prst="ellipse">
            <a:avLst/>
          </a:prstGeom>
          <a:solidFill>
            <a:schemeClr val="tx1">
              <a:lumMod val="50000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68" name="Line 28"/>
          <p:cNvSpPr>
            <a:spLocks noChangeShapeType="1"/>
          </p:cNvSpPr>
          <p:nvPr/>
        </p:nvSpPr>
        <p:spPr bwMode="auto">
          <a:xfrm flipV="1">
            <a:off x="1093788" y="4065588"/>
            <a:ext cx="36576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9" name="Line 29"/>
          <p:cNvSpPr>
            <a:spLocks noChangeShapeType="1"/>
          </p:cNvSpPr>
          <p:nvPr/>
        </p:nvSpPr>
        <p:spPr bwMode="auto">
          <a:xfrm>
            <a:off x="2465388" y="42672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0" name="Rectangle 30"/>
          <p:cNvSpPr>
            <a:spLocks noChangeArrowheads="1"/>
          </p:cNvSpPr>
          <p:nvPr/>
        </p:nvSpPr>
        <p:spPr bwMode="auto">
          <a:xfrm rot="9278427">
            <a:off x="2797175" y="4778375"/>
            <a:ext cx="152400" cy="1524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71" name="Text Box 31"/>
          <p:cNvSpPr txBox="1">
            <a:spLocks noChangeArrowheads="1"/>
          </p:cNvSpPr>
          <p:nvPr/>
        </p:nvSpPr>
        <p:spPr bwMode="auto">
          <a:xfrm>
            <a:off x="4222750" y="3667125"/>
            <a:ext cx="1330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Tangent</a:t>
            </a:r>
          </a:p>
        </p:txBody>
      </p:sp>
      <p:sp>
        <p:nvSpPr>
          <p:cNvPr id="10272" name="Text Box 32"/>
          <p:cNvSpPr txBox="1">
            <a:spLocks noChangeArrowheads="1"/>
          </p:cNvSpPr>
          <p:nvPr/>
        </p:nvSpPr>
        <p:spPr bwMode="auto">
          <a:xfrm>
            <a:off x="1644650" y="4333875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radius</a:t>
            </a:r>
          </a:p>
        </p:txBody>
      </p:sp>
      <p:sp>
        <p:nvSpPr>
          <p:cNvPr id="10273" name="Text Box 33"/>
          <p:cNvSpPr txBox="1">
            <a:spLocks noChangeArrowheads="1"/>
          </p:cNvSpPr>
          <p:nvPr/>
        </p:nvSpPr>
        <p:spPr bwMode="auto">
          <a:xfrm>
            <a:off x="1627188" y="5791200"/>
            <a:ext cx="632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This means we make use of    m</a:t>
            </a:r>
            <a:r>
              <a:rPr lang="en-GB" baseline="-25000">
                <a:solidFill>
                  <a:srgbClr val="FFFF00"/>
                </a:solidFill>
                <a:latin typeface="+mj-lt"/>
              </a:rPr>
              <a:t>1</a:t>
            </a:r>
            <a:r>
              <a:rPr lang="en-GB">
                <a:solidFill>
                  <a:srgbClr val="FFFF00"/>
                </a:solidFill>
                <a:latin typeface="+mj-lt"/>
              </a:rPr>
              <a:t>m</a:t>
            </a:r>
            <a:r>
              <a:rPr lang="en-GB" baseline="-25000">
                <a:solidFill>
                  <a:srgbClr val="FFFF00"/>
                </a:solidFill>
                <a:latin typeface="+mj-lt"/>
              </a:rPr>
              <a:t>2</a:t>
            </a:r>
            <a:r>
              <a:rPr lang="en-GB">
                <a:solidFill>
                  <a:srgbClr val="FFFF00"/>
                </a:solidFill>
                <a:latin typeface="+mj-lt"/>
              </a:rPr>
              <a:t> = -1.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2393950" y="4162425"/>
            <a:ext cx="93663" cy="106363"/>
          </a:xfrm>
          <a:prstGeom prst="ellipse">
            <a:avLst/>
          </a:prstGeom>
          <a:solidFill>
            <a:srgbClr val="FF0000"/>
          </a:solidFill>
          <a:ln w="2857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2801938" y="4913313"/>
            <a:ext cx="93662" cy="106362"/>
          </a:xfrm>
          <a:prstGeom prst="ellipse">
            <a:avLst/>
          </a:prstGeom>
          <a:solidFill>
            <a:srgbClr val="FF0000"/>
          </a:solidFill>
          <a:ln w="28575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7" grpId="0" animBg="1"/>
      <p:bldP spid="10270" grpId="0" animBg="1"/>
      <p:bldP spid="10271" grpId="0" autoUpdateAnimBg="0"/>
      <p:bldP spid="10272" grpId="0" autoUpdateAnimBg="0"/>
      <p:bldP spid="10273" grpId="0" autoUpdateAnimBg="0"/>
      <p:bldP spid="12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022350" y="646113"/>
            <a:ext cx="6292850" cy="6985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Equations of Tangents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874713" y="1484313"/>
            <a:ext cx="11953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73100" y="1944688"/>
            <a:ext cx="650716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Prove that the point (-4,4) lies on the circle                                        x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2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200" dirty="0">
                <a:solidFill>
                  <a:srgbClr val="FFFF00"/>
                </a:solidFill>
                <a:latin typeface="+mj-lt"/>
              </a:rPr>
              <a:t> – 12y + 16 = 0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008063" y="2640013"/>
            <a:ext cx="650875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200" dirty="0">
                <a:solidFill>
                  <a:srgbClr val="FFFF00"/>
                </a:solidFill>
                <a:latin typeface="+mj-lt"/>
              </a:rPr>
              <a:t>Find the equation of the tangent here.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950913" y="3217863"/>
            <a:ext cx="456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At (-4,4)	 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12y + 16 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5194300" y="3217863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latin typeface="+mj-lt"/>
              </a:rPr>
              <a:t>=  16 + 16 – 48 + 16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7893050" y="3217863"/>
            <a:ext cx="1004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 0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2698750" y="3746500"/>
            <a:ext cx="4997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So (-4,4) must lie on the circle.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698750" y="4325938"/>
            <a:ext cx="3190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y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– 12y + 16 = 0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698750" y="4937125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2g = 0   so   g = 0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2698750" y="5545138"/>
            <a:ext cx="3429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2f = -12  so   f = -6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2698750" y="62484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Centre is (-g,-f) = (0,6)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861300" y="2357438"/>
            <a:ext cx="933450" cy="461962"/>
            <a:chOff x="7162799" y="2061880"/>
            <a:chExt cx="932329" cy="461665"/>
          </a:xfrm>
        </p:grpSpPr>
        <p:sp>
          <p:nvSpPr>
            <p:cNvPr id="15375" name="Rectangle 15"/>
            <p:cNvSpPr>
              <a:spLocks noChangeArrowheads="1"/>
            </p:cNvSpPr>
            <p:nvPr/>
          </p:nvSpPr>
          <p:spPr bwMode="auto">
            <a:xfrm>
              <a:off x="7162799" y="2061880"/>
              <a:ext cx="914888" cy="456906"/>
            </a:xfrm>
            <a:prstGeom prst="rect">
              <a:avLst/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j-lt"/>
              </a:endParaRPr>
            </a:p>
          </p:txBody>
        </p:sp>
        <p:sp>
          <p:nvSpPr>
            <p:cNvPr id="15374" name="Text Box 14"/>
            <p:cNvSpPr txBox="1">
              <a:spLocks noChangeArrowheads="1"/>
            </p:cNvSpPr>
            <p:nvPr/>
          </p:nvSpPr>
          <p:spPr bwMode="auto">
            <a:xfrm>
              <a:off x="7162799" y="2061880"/>
              <a:ext cx="932329" cy="46166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00"/>
                  </a:solidFill>
                  <a:latin typeface="+mj-lt"/>
                </a:rPr>
                <a:t>NAB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utoUpdateAnimBg="0"/>
      <p:bldP spid="15367" grpId="0" autoUpdateAnimBg="0"/>
      <p:bldP spid="15368" grpId="0" autoUpdateAnimBg="0"/>
      <p:bldP spid="15369" grpId="0" autoUpdateAnimBg="0"/>
      <p:bldP spid="15370" grpId="0" autoUpdateAnimBg="0"/>
      <p:bldP spid="15371" grpId="0" autoUpdateAnimBg="0"/>
      <p:bldP spid="15372" grpId="0" autoUpdateAnimBg="0"/>
      <p:bldP spid="15373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1460500" y="1963738"/>
            <a:ext cx="1371600" cy="1371600"/>
          </a:xfrm>
          <a:prstGeom prst="ellipse">
            <a:avLst/>
          </a:prstGeom>
          <a:solidFill>
            <a:schemeClr val="tx1">
              <a:lumMod val="65000"/>
            </a:schemeClr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en-US">
              <a:latin typeface="+mj-lt"/>
            </a:endParaRPr>
          </a:p>
        </p:txBody>
      </p:sp>
      <p:sp>
        <p:nvSpPr>
          <p:cNvPr id="16388" name="Line 4"/>
          <p:cNvSpPr>
            <a:spLocks noChangeShapeType="1"/>
          </p:cNvSpPr>
          <p:nvPr/>
        </p:nvSpPr>
        <p:spPr bwMode="auto">
          <a:xfrm flipH="1">
            <a:off x="1612900" y="2649538"/>
            <a:ext cx="533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61444" name="Line 5"/>
          <p:cNvSpPr>
            <a:spLocks noChangeShapeType="1"/>
          </p:cNvSpPr>
          <p:nvPr/>
        </p:nvSpPr>
        <p:spPr bwMode="auto">
          <a:xfrm>
            <a:off x="977900" y="2330450"/>
            <a:ext cx="14478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828800" y="2249488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000000"/>
                </a:solidFill>
                <a:latin typeface="+mj-lt"/>
              </a:rPr>
              <a:t>(0,6)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963613" y="3222625"/>
            <a:ext cx="1000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latin typeface="+mj-lt"/>
              </a:rPr>
              <a:t>(-4,4)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011488" y="2082800"/>
            <a:ext cx="533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Gradient of radius =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5992813" y="1895475"/>
            <a:ext cx="1143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y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– y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 x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– x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1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6056313" y="2366963"/>
            <a:ext cx="8382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algn="l">
              <a:defRPr/>
            </a:pPr>
            <a:endParaRPr lang="en-GB">
              <a:latin typeface="+mj-lt"/>
            </a:endParaRP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7046913" y="2082800"/>
            <a:ext cx="1949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</a:t>
            </a:r>
            <a:r>
              <a:rPr lang="en-GB" baseline="30000" dirty="0">
                <a:latin typeface="+mj-lt"/>
              </a:rPr>
              <a:t>(6 – 4)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(0 + 4)</a:t>
            </a:r>
          </a:p>
        </p:txBody>
      </p: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5727700" y="2779713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  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4</a:t>
            </a:r>
          </a:p>
        </p:txBody>
      </p:sp>
      <p:sp>
        <p:nvSpPr>
          <p:cNvPr id="16398" name="Text Box 14"/>
          <p:cNvSpPr txBox="1">
            <a:spLocks noChangeArrowheads="1"/>
          </p:cNvSpPr>
          <p:nvPr/>
        </p:nvSpPr>
        <p:spPr bwMode="auto">
          <a:xfrm>
            <a:off x="5741988" y="3424238"/>
            <a:ext cx="1828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  </a:t>
            </a:r>
            <a:r>
              <a:rPr lang="en-GB" baseline="30000" dirty="0">
                <a:latin typeface="+mj-lt"/>
              </a:rPr>
              <a:t>1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</a:t>
            </a:r>
            <a:endParaRPr lang="en-GB" dirty="0">
              <a:latin typeface="+mj-lt"/>
            </a:endParaRPr>
          </a:p>
        </p:txBody>
      </p: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2209800" y="4235450"/>
            <a:ext cx="4527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So gradient of tangent  =   -2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6781800" y="4235450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  m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m</a:t>
            </a:r>
            <a:r>
              <a:rPr lang="en-GB" baseline="-25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-1)</a:t>
            </a: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2209800" y="4795838"/>
            <a:ext cx="518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Using		y – b = m(x – a)</a:t>
            </a: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2209800" y="5302250"/>
            <a:ext cx="5373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We get	y – 4 = -2(x + 4)</a:t>
            </a: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2236788" y="5813425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		y – 4 = -2x - 8</a:t>
            </a: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2738438" y="6319838"/>
            <a:ext cx="449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		y = -2x - 4</a:t>
            </a:r>
          </a:p>
        </p:txBody>
      </p:sp>
      <p:sp>
        <p:nvSpPr>
          <p:cNvPr id="61459" name="Oval 20"/>
          <p:cNvSpPr>
            <a:spLocks noChangeArrowheads="1"/>
          </p:cNvSpPr>
          <p:nvPr/>
        </p:nvSpPr>
        <p:spPr bwMode="auto">
          <a:xfrm>
            <a:off x="1573213" y="3038475"/>
            <a:ext cx="120650" cy="134938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60" name="Oval 21"/>
          <p:cNvSpPr>
            <a:spLocks noChangeArrowheads="1"/>
          </p:cNvSpPr>
          <p:nvPr/>
        </p:nvSpPr>
        <p:spPr bwMode="auto">
          <a:xfrm>
            <a:off x="2074863" y="2613025"/>
            <a:ext cx="122237" cy="134938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000000"/>
            </a:solidFill>
            <a:round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1022350" y="646113"/>
            <a:ext cx="6292850" cy="698500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3600" kern="0" dirty="0">
                <a:solidFill>
                  <a:srgbClr val="EEF82A"/>
                </a:solidFill>
                <a:latin typeface="+mj-lt"/>
                <a:ea typeface="+mj-ea"/>
                <a:cs typeface="+mj-cs"/>
              </a:rPr>
              <a:t>Equations of Tangents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autoUpdateAnimBg="0"/>
      <p:bldP spid="16393" grpId="0" autoUpdateAnimBg="0"/>
      <p:bldP spid="16396" grpId="0" autoUpdateAnimBg="0"/>
      <p:bldP spid="16397" grpId="0" autoUpdateAnimBg="0"/>
      <p:bldP spid="16398" grpId="0" autoUpdateAnimBg="0"/>
      <p:bldP spid="16399" grpId="0" autoUpdateAnimBg="0"/>
      <p:bldP spid="16400" grpId="0" autoUpdateAnimBg="0"/>
      <p:bldP spid="16401" grpId="0" autoUpdateAnimBg="0"/>
      <p:bldP spid="16402" grpId="0" autoUpdateAnimBg="0"/>
      <p:bldP spid="16403" grpId="0" autoUpdateAnimBg="0"/>
      <p:bldP spid="16404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265363" y="730250"/>
            <a:ext cx="5145087" cy="5873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0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HHM Practice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00363" y="2894013"/>
            <a:ext cx="333692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en-GB" sz="3600" dirty="0">
                <a:solidFill>
                  <a:srgbClr val="FFFF00"/>
                </a:solidFill>
                <a:latin typeface="+mj-lt"/>
              </a:rPr>
              <a:t>HHM 	Ex12L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" name="Object 512"/>
          <p:cNvGraphicFramePr>
            <a:graphicFrameLocks noChangeAspect="1"/>
          </p:cNvGraphicFramePr>
          <p:nvPr/>
        </p:nvGraphicFramePr>
        <p:xfrm>
          <a:off x="4979988" y="4311650"/>
          <a:ext cx="2244725" cy="1528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4" name="Visio" r:id="rId3" imgW="3142922" imgH="2137994" progId="Visio.Drawing.11">
                  <p:embed/>
                </p:oleObj>
              </mc:Choice>
              <mc:Fallback>
                <p:oleObj name="Visio" r:id="rId3" imgW="3142922" imgH="2137994" progId="Visio.Drawing.11">
                  <p:embed/>
                  <p:pic>
                    <p:nvPicPr>
                      <p:cNvPr id="0" name="Object 5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9988" y="4311650"/>
                        <a:ext cx="2244725" cy="1528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4" name="Line 516"/>
          <p:cNvSpPr>
            <a:spLocks noChangeShapeType="1"/>
          </p:cNvSpPr>
          <p:nvPr/>
        </p:nvSpPr>
        <p:spPr bwMode="auto">
          <a:xfrm>
            <a:off x="6561138" y="5713413"/>
            <a:ext cx="0" cy="2619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58" name="Object 510"/>
          <p:cNvGraphicFramePr>
            <a:graphicFrameLocks noChangeAspect="1"/>
          </p:cNvGraphicFramePr>
          <p:nvPr/>
        </p:nvGraphicFramePr>
        <p:xfrm>
          <a:off x="2995613" y="4760913"/>
          <a:ext cx="2079625" cy="156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Visio" r:id="rId5" imgW="2911628" imgH="2191638" progId="Visio.Drawing.11">
                  <p:embed/>
                </p:oleObj>
              </mc:Choice>
              <mc:Fallback>
                <p:oleObj name="Visio" r:id="rId5" imgW="2911628" imgH="2191638" progId="Visio.Drawing.11">
                  <p:embed/>
                  <p:pic>
                    <p:nvPicPr>
                      <p:cNvPr id="0" name="Object 5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5613" y="4760913"/>
                        <a:ext cx="2079625" cy="156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71" name="Object 523"/>
          <p:cNvGraphicFramePr>
            <a:graphicFrameLocks noChangeAspect="1"/>
          </p:cNvGraphicFramePr>
          <p:nvPr/>
        </p:nvGraphicFramePr>
        <p:xfrm>
          <a:off x="6935788" y="1292225"/>
          <a:ext cx="2208212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Visio" r:id="rId7" imgW="3091421" imgH="1471548" progId="Visio.Drawing.11">
                  <p:embed/>
                </p:oleObj>
              </mc:Choice>
              <mc:Fallback>
                <p:oleObj name="Visio" r:id="rId7" imgW="3091421" imgH="1471548" progId="Visio.Drawing.11">
                  <p:embed/>
                  <p:pic>
                    <p:nvPicPr>
                      <p:cNvPr id="0" name="Object 5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5788" y="1292225"/>
                        <a:ext cx="2208212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8" name="Object 520"/>
          <p:cNvGraphicFramePr>
            <a:graphicFrameLocks noChangeAspect="1"/>
          </p:cNvGraphicFramePr>
          <p:nvPr/>
        </p:nvGraphicFramePr>
        <p:xfrm>
          <a:off x="6589713" y="0"/>
          <a:ext cx="1951037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Visio" r:id="rId9" imgW="2731836" imgH="751458" progId="Visio.Drawing.11">
                  <p:embed/>
                </p:oleObj>
              </mc:Choice>
              <mc:Fallback>
                <p:oleObj name="Visio" r:id="rId9" imgW="2731836" imgH="751458" progId="Visio.Drawing.11">
                  <p:embed/>
                  <p:pic>
                    <p:nvPicPr>
                      <p:cNvPr id="0" name="Object 5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9713" y="0"/>
                        <a:ext cx="1951037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0" name="Straight Arrow Connector 69"/>
          <p:cNvCxnSpPr>
            <a:cxnSpLocks noChangeShapeType="1"/>
          </p:cNvCxnSpPr>
          <p:nvPr/>
        </p:nvCxnSpPr>
        <p:spPr bwMode="auto">
          <a:xfrm flipV="1">
            <a:off x="6599238" y="411163"/>
            <a:ext cx="319087" cy="214312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79" name="AutoShape 531"/>
          <p:cNvSpPr>
            <a:spLocks noChangeArrowheads="1"/>
          </p:cNvSpPr>
          <p:nvPr/>
        </p:nvSpPr>
        <p:spPr bwMode="auto">
          <a:xfrm>
            <a:off x="1762125" y="2270125"/>
            <a:ext cx="698500" cy="168275"/>
          </a:xfrm>
          <a:prstGeom prst="leftRightArrow">
            <a:avLst>
              <a:gd name="adj1" fmla="val 44093"/>
              <a:gd name="adj2" fmla="val 131216"/>
            </a:avLst>
          </a:prstGeom>
          <a:solidFill>
            <a:srgbClr val="CC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65298" tIns="32649" rIns="65298" bIns="32649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510" name="Object 462"/>
          <p:cNvGraphicFramePr>
            <a:graphicFrameLocks noChangeAspect="1"/>
          </p:cNvGraphicFramePr>
          <p:nvPr/>
        </p:nvGraphicFramePr>
        <p:xfrm>
          <a:off x="2400300" y="1822450"/>
          <a:ext cx="75565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name="Visio" r:id="rId11" imgW="1056684" imgH="1056496" progId="Visio.Drawing.11">
                  <p:embed/>
                </p:oleObj>
              </mc:Choice>
              <mc:Fallback>
                <p:oleObj name="Visio" r:id="rId11" imgW="1056684" imgH="1056496" progId="Visio.Drawing.11">
                  <p:embed/>
                  <p:pic>
                    <p:nvPicPr>
                      <p:cNvPr id="0" name="Object 4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1822450"/>
                        <a:ext cx="755650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1" name="Line 483"/>
          <p:cNvSpPr>
            <a:spLocks noChangeShapeType="1"/>
          </p:cNvSpPr>
          <p:nvPr/>
        </p:nvSpPr>
        <p:spPr bwMode="auto">
          <a:xfrm flipH="1">
            <a:off x="3086100" y="2062163"/>
            <a:ext cx="254000" cy="492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11" name="Object 463"/>
          <p:cNvGraphicFramePr>
            <a:graphicFrameLocks noChangeAspect="1"/>
          </p:cNvGraphicFramePr>
          <p:nvPr/>
        </p:nvGraphicFramePr>
        <p:xfrm>
          <a:off x="2486025" y="134938"/>
          <a:ext cx="1952625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Visio" r:id="rId13" imgW="2731836" imgH="1039675" progId="Visio.Drawing.11">
                  <p:embed/>
                </p:oleObj>
              </mc:Choice>
              <mc:Fallback>
                <p:oleObj name="Visio" r:id="rId13" imgW="2731836" imgH="1039675" progId="Visio.Drawing.11">
                  <p:embed/>
                  <p:pic>
                    <p:nvPicPr>
                      <p:cNvPr id="0" name="Object 4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025" y="134938"/>
                        <a:ext cx="1952625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0" name="Line 482"/>
          <p:cNvSpPr>
            <a:spLocks noChangeShapeType="1"/>
          </p:cNvSpPr>
          <p:nvPr/>
        </p:nvSpPr>
        <p:spPr bwMode="auto">
          <a:xfrm flipH="1" flipV="1">
            <a:off x="3692525" y="787400"/>
            <a:ext cx="479425" cy="9937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22" name="Line 474"/>
          <p:cNvSpPr>
            <a:spLocks noChangeShapeType="1"/>
          </p:cNvSpPr>
          <p:nvPr/>
        </p:nvSpPr>
        <p:spPr bwMode="auto">
          <a:xfrm>
            <a:off x="1350963" y="4579938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06" name="Object 458"/>
          <p:cNvGraphicFramePr>
            <a:graphicFrameLocks noChangeAspect="1"/>
          </p:cNvGraphicFramePr>
          <p:nvPr/>
        </p:nvGraphicFramePr>
        <p:xfrm>
          <a:off x="973138" y="4932363"/>
          <a:ext cx="793750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0" name="Visio" r:id="rId15" imgW="1111403" imgH="1111503" progId="Visio.Drawing.11">
                  <p:embed/>
                </p:oleObj>
              </mc:Choice>
              <mc:Fallback>
                <p:oleObj name="Visio" r:id="rId15" imgW="1111403" imgH="1111503" progId="Visio.Drawing.11">
                  <p:embed/>
                  <p:pic>
                    <p:nvPicPr>
                      <p:cNvPr id="0" name="Object 4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4932363"/>
                        <a:ext cx="793750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4" name="Line 476"/>
          <p:cNvSpPr>
            <a:spLocks noChangeShapeType="1"/>
          </p:cNvSpPr>
          <p:nvPr/>
        </p:nvSpPr>
        <p:spPr bwMode="auto">
          <a:xfrm flipH="1" flipV="1">
            <a:off x="1350963" y="1641475"/>
            <a:ext cx="0" cy="3603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08" name="Object 460"/>
          <p:cNvGraphicFramePr>
            <a:graphicFrameLocks noChangeAspect="1"/>
          </p:cNvGraphicFramePr>
          <p:nvPr/>
        </p:nvGraphicFramePr>
        <p:xfrm>
          <a:off x="0" y="423863"/>
          <a:ext cx="2722563" cy="1268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1" name="Visio" r:id="rId17" imgW="3811511" imgH="1776586" progId="Visio.Drawing.11">
                  <p:embed/>
                </p:oleObj>
              </mc:Choice>
              <mc:Fallback>
                <p:oleObj name="Visio" r:id="rId17" imgW="3811511" imgH="1776586" progId="Visio.Drawing.11">
                  <p:embed/>
                  <p:pic>
                    <p:nvPicPr>
                      <p:cNvPr id="0" name="Object 4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23863"/>
                        <a:ext cx="2722563" cy="1268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3" name="Object 515"/>
          <p:cNvGraphicFramePr>
            <a:graphicFrameLocks noChangeAspect="1"/>
          </p:cNvGraphicFramePr>
          <p:nvPr/>
        </p:nvGraphicFramePr>
        <p:xfrm>
          <a:off x="4456113" y="5935663"/>
          <a:ext cx="3236912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2" name="Visio" r:id="rId19" imgW="4531601" imgH="1291525" progId="Visio.Drawing.11">
                  <p:embed/>
                </p:oleObj>
              </mc:Choice>
              <mc:Fallback>
                <p:oleObj name="Visio" r:id="rId19" imgW="4531601" imgH="1291525" progId="Visio.Drawing.11">
                  <p:embed/>
                  <p:pic>
                    <p:nvPicPr>
                      <p:cNvPr id="0" name="Object 5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5935663"/>
                        <a:ext cx="3236912" cy="92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5" name="Line 517"/>
          <p:cNvSpPr>
            <a:spLocks noChangeShapeType="1"/>
          </p:cNvSpPr>
          <p:nvPr/>
        </p:nvSpPr>
        <p:spPr bwMode="auto">
          <a:xfrm>
            <a:off x="4826000" y="5956300"/>
            <a:ext cx="136525" cy="1651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45" name="Line 497"/>
          <p:cNvSpPr>
            <a:spLocks noChangeShapeType="1"/>
          </p:cNvSpPr>
          <p:nvPr/>
        </p:nvSpPr>
        <p:spPr bwMode="auto">
          <a:xfrm>
            <a:off x="8764588" y="3656013"/>
            <a:ext cx="0" cy="330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16" name="Object 468"/>
          <p:cNvGraphicFramePr>
            <a:graphicFrameLocks noChangeAspect="1"/>
          </p:cNvGraphicFramePr>
          <p:nvPr/>
        </p:nvGraphicFramePr>
        <p:xfrm>
          <a:off x="6999288" y="2879725"/>
          <a:ext cx="2144712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3" name="Visio" r:id="rId21" imgW="3001754" imgH="1345623" progId="Visio.Drawing.11">
                  <p:embed/>
                </p:oleObj>
              </mc:Choice>
              <mc:Fallback>
                <p:oleObj name="Visio" r:id="rId21" imgW="3001754" imgH="1345623" progId="Visio.Drawing.11">
                  <p:embed/>
                  <p:pic>
                    <p:nvPicPr>
                      <p:cNvPr id="0" name="Object 4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9288" y="2879725"/>
                        <a:ext cx="2144712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1" name="Line 493"/>
          <p:cNvSpPr>
            <a:spLocks noChangeShapeType="1"/>
          </p:cNvSpPr>
          <p:nvPr/>
        </p:nvSpPr>
        <p:spPr bwMode="auto">
          <a:xfrm>
            <a:off x="6181725" y="1179513"/>
            <a:ext cx="1100138" cy="1930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13" name="Object 465"/>
          <p:cNvGraphicFramePr>
            <a:graphicFrameLocks noChangeAspect="1"/>
          </p:cNvGraphicFramePr>
          <p:nvPr/>
        </p:nvGraphicFramePr>
        <p:xfrm>
          <a:off x="6999288" y="381000"/>
          <a:ext cx="2144712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4" name="Visio" r:id="rId23" imgW="3001754" imgH="1327439" progId="Visio.Drawing.11">
                  <p:embed/>
                </p:oleObj>
              </mc:Choice>
              <mc:Fallback>
                <p:oleObj name="Visio" r:id="rId23" imgW="3001754" imgH="1327439" progId="Visio.Drawing.11">
                  <p:embed/>
                  <p:pic>
                    <p:nvPicPr>
                      <p:cNvPr id="0" name="Object 4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9288" y="381000"/>
                        <a:ext cx="2144712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6" name="Line 488"/>
          <p:cNvSpPr>
            <a:spLocks noChangeShapeType="1"/>
          </p:cNvSpPr>
          <p:nvPr/>
        </p:nvSpPr>
        <p:spPr bwMode="auto">
          <a:xfrm>
            <a:off x="6375400" y="984250"/>
            <a:ext cx="6635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49" name="Line 501"/>
          <p:cNvSpPr>
            <a:spLocks noChangeShapeType="1"/>
          </p:cNvSpPr>
          <p:nvPr/>
        </p:nvSpPr>
        <p:spPr bwMode="auto">
          <a:xfrm flipH="1">
            <a:off x="4221163" y="4094163"/>
            <a:ext cx="381000" cy="885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109" name="Object 453"/>
          <p:cNvGraphicFramePr>
            <a:graphicFrameLocks noChangeAspect="1"/>
          </p:cNvGraphicFramePr>
          <p:nvPr/>
        </p:nvGraphicFramePr>
        <p:xfrm>
          <a:off x="26988" y="5807075"/>
          <a:ext cx="3140075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Visio" r:id="rId25" imgW="3565963" imgH="1046040" progId="Visio.Drawing.11">
                  <p:embed/>
                </p:oleObj>
              </mc:Choice>
              <mc:Fallback>
                <p:oleObj name="Visio" r:id="rId25" imgW="3565963" imgH="1046040" progId="Visio.Drawing.11">
                  <p:embed/>
                  <p:pic>
                    <p:nvPicPr>
                      <p:cNvPr id="0" name="Object 4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8" y="5807075"/>
                        <a:ext cx="3140075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0" name="Object 455"/>
          <p:cNvGraphicFramePr>
            <a:graphicFrameLocks noChangeAspect="1"/>
          </p:cNvGraphicFramePr>
          <p:nvPr/>
        </p:nvGraphicFramePr>
        <p:xfrm>
          <a:off x="3975100" y="2520950"/>
          <a:ext cx="1643063" cy="164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6" name="Visio" r:id="rId27" imgW="2299598" imgH="2299833" progId="Visio.Drawing.11">
                  <p:embed/>
                </p:oleObj>
              </mc:Choice>
              <mc:Fallback>
                <p:oleObj name="Visio" r:id="rId27" imgW="2299598" imgH="2299833" progId="Visio.Drawing.11">
                  <p:embed/>
                  <p:pic>
                    <p:nvPicPr>
                      <p:cNvPr id="0" name="Object 4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2520950"/>
                        <a:ext cx="1643063" cy="1643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3" name="Line 475"/>
          <p:cNvSpPr>
            <a:spLocks noChangeShapeType="1"/>
          </p:cNvSpPr>
          <p:nvPr/>
        </p:nvSpPr>
        <p:spPr bwMode="auto">
          <a:xfrm flipH="1" flipV="1">
            <a:off x="1362075" y="2736850"/>
            <a:ext cx="1588" cy="411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07" name="Object 459"/>
          <p:cNvGraphicFramePr>
            <a:graphicFrameLocks noChangeAspect="1"/>
          </p:cNvGraphicFramePr>
          <p:nvPr/>
        </p:nvGraphicFramePr>
        <p:xfrm>
          <a:off x="963613" y="1941513"/>
          <a:ext cx="833437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Visio" r:id="rId29" imgW="1169342" imgH="1169237" progId="Visio.Drawing.11">
                  <p:embed/>
                </p:oleObj>
              </mc:Choice>
              <mc:Fallback>
                <p:oleObj name="Visio" r:id="rId29" imgW="1169342" imgH="1169237" progId="Visio.Drawing.11">
                  <p:embed/>
                  <p:pic>
                    <p:nvPicPr>
                      <p:cNvPr id="0" name="Object 4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3613" y="1941513"/>
                        <a:ext cx="833437" cy="833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04" name="Object 456"/>
          <p:cNvGraphicFramePr>
            <a:graphicFrameLocks noChangeAspect="1"/>
          </p:cNvGraphicFramePr>
          <p:nvPr/>
        </p:nvGraphicFramePr>
        <p:xfrm>
          <a:off x="200025" y="3006725"/>
          <a:ext cx="2338388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Visio" r:id="rId31" imgW="3271673" imgH="1098319" progId="Visio.Drawing.11">
                  <p:embed/>
                </p:oleObj>
              </mc:Choice>
              <mc:Fallback>
                <p:oleObj name="Visio" r:id="rId31" imgW="3271673" imgH="1098319" progId="Visio.Drawing.11">
                  <p:embed/>
                  <p:pic>
                    <p:nvPicPr>
                      <p:cNvPr id="0" name="Object 4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" y="3006725"/>
                        <a:ext cx="2338388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19" name="Line 471"/>
          <p:cNvSpPr>
            <a:spLocks noChangeShapeType="1"/>
          </p:cNvSpPr>
          <p:nvPr/>
        </p:nvSpPr>
        <p:spPr bwMode="auto">
          <a:xfrm flipH="1">
            <a:off x="2398713" y="3363913"/>
            <a:ext cx="15875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15" name="Object 467"/>
          <p:cNvGraphicFramePr>
            <a:graphicFrameLocks noChangeAspect="1"/>
          </p:cNvGraphicFramePr>
          <p:nvPr/>
        </p:nvGraphicFramePr>
        <p:xfrm>
          <a:off x="7572375" y="2382838"/>
          <a:ext cx="1571625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9" name="Visio" r:id="rId33" imgW="2200735" imgH="501881" progId="Visio.Drawing.11">
                  <p:embed/>
                </p:oleObj>
              </mc:Choice>
              <mc:Fallback>
                <p:oleObj name="Visio" r:id="rId33" imgW="2200735" imgH="501881" progId="Visio.Drawing.11">
                  <p:embed/>
                  <p:pic>
                    <p:nvPicPr>
                      <p:cNvPr id="0" name="Object 4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2375" y="2382838"/>
                        <a:ext cx="1571625" cy="357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3" name="Line 495"/>
          <p:cNvSpPr>
            <a:spLocks noChangeShapeType="1"/>
          </p:cNvSpPr>
          <p:nvPr/>
        </p:nvSpPr>
        <p:spPr bwMode="auto">
          <a:xfrm>
            <a:off x="8764588" y="2144713"/>
            <a:ext cx="7937" cy="263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18" name="Object 470"/>
          <p:cNvGraphicFramePr>
            <a:graphicFrameLocks noChangeAspect="1"/>
          </p:cNvGraphicFramePr>
          <p:nvPr/>
        </p:nvGraphicFramePr>
        <p:xfrm>
          <a:off x="7450138" y="4692650"/>
          <a:ext cx="1693862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Visio" r:id="rId35" imgW="2371791" imgH="1579743" progId="Visio.Drawing.11">
                  <p:embed/>
                </p:oleObj>
              </mc:Choice>
              <mc:Fallback>
                <p:oleObj name="Visio" r:id="rId35" imgW="2371791" imgH="1579743" progId="Visio.Drawing.11">
                  <p:embed/>
                  <p:pic>
                    <p:nvPicPr>
                      <p:cNvPr id="0" name="Object 4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0138" y="4692650"/>
                        <a:ext cx="1693862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47" name="Line 499"/>
          <p:cNvSpPr>
            <a:spLocks noChangeShapeType="1"/>
          </p:cNvSpPr>
          <p:nvPr/>
        </p:nvSpPr>
        <p:spPr bwMode="auto">
          <a:xfrm>
            <a:off x="8737600" y="4359275"/>
            <a:ext cx="46038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56" name="Object 508"/>
          <p:cNvGraphicFramePr>
            <a:graphicFrameLocks noChangeAspect="1"/>
          </p:cNvGraphicFramePr>
          <p:nvPr/>
        </p:nvGraphicFramePr>
        <p:xfrm>
          <a:off x="1970088" y="3649663"/>
          <a:ext cx="1951037" cy="75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Visio" r:id="rId37" imgW="2731836" imgH="1059678" progId="Visio.Drawing.11">
                  <p:embed/>
                </p:oleObj>
              </mc:Choice>
              <mc:Fallback>
                <p:oleObj name="Visio" r:id="rId37" imgW="2731836" imgH="1059678" progId="Visio.Drawing.11">
                  <p:embed/>
                  <p:pic>
                    <p:nvPicPr>
                      <p:cNvPr id="0" name="Object 5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3649663"/>
                        <a:ext cx="1951037" cy="757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57" name="Object 509"/>
          <p:cNvGraphicFramePr>
            <a:graphicFrameLocks noChangeAspect="1"/>
          </p:cNvGraphicFramePr>
          <p:nvPr/>
        </p:nvGraphicFramePr>
        <p:xfrm>
          <a:off x="207963" y="15875"/>
          <a:ext cx="1951037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2" name="Visio" r:id="rId39" imgW="2734595" imgH="754640" progId="Visio.Drawing.11">
                  <p:embed/>
                </p:oleObj>
              </mc:Choice>
              <mc:Fallback>
                <p:oleObj name="Visio" r:id="rId39" imgW="2734595" imgH="754640" progId="Visio.Drawing.11">
                  <p:embed/>
                  <p:pic>
                    <p:nvPicPr>
                      <p:cNvPr id="0" name="Object 5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963" y="15875"/>
                        <a:ext cx="1951037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" name="Line 513"/>
          <p:cNvSpPr>
            <a:spLocks noChangeShapeType="1"/>
          </p:cNvSpPr>
          <p:nvPr/>
        </p:nvSpPr>
        <p:spPr bwMode="auto">
          <a:xfrm>
            <a:off x="5235575" y="4006850"/>
            <a:ext cx="330200" cy="5461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2" name="Line 524"/>
          <p:cNvSpPr>
            <a:spLocks noChangeShapeType="1"/>
          </p:cNvSpPr>
          <p:nvPr/>
        </p:nvSpPr>
        <p:spPr bwMode="auto">
          <a:xfrm>
            <a:off x="6553200" y="1208088"/>
            <a:ext cx="609600" cy="3698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69" name="Object 521"/>
          <p:cNvGraphicFramePr>
            <a:graphicFrameLocks noChangeAspect="1"/>
          </p:cNvGraphicFramePr>
          <p:nvPr/>
        </p:nvGraphicFramePr>
        <p:xfrm>
          <a:off x="4252913" y="333375"/>
          <a:ext cx="2465387" cy="114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3" name="Visio" r:id="rId41" imgW="3451466" imgH="1597472" progId="Visio.Drawing.11">
                  <p:embed/>
                </p:oleObj>
              </mc:Choice>
              <mc:Fallback>
                <p:oleObj name="Visio" r:id="rId41" imgW="3451466" imgH="1597472" progId="Visio.Drawing.11">
                  <p:embed/>
                  <p:pic>
                    <p:nvPicPr>
                      <p:cNvPr id="0" name="Object 5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2913" y="333375"/>
                        <a:ext cx="2465387" cy="1141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5" name="Line 527"/>
          <p:cNvSpPr>
            <a:spLocks noChangeShapeType="1"/>
          </p:cNvSpPr>
          <p:nvPr/>
        </p:nvSpPr>
        <p:spPr bwMode="auto">
          <a:xfrm flipV="1">
            <a:off x="5019675" y="1392238"/>
            <a:ext cx="76200" cy="4032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09" name="Object 461"/>
          <p:cNvGraphicFramePr>
            <a:graphicFrameLocks noChangeAspect="1"/>
          </p:cNvGraphicFramePr>
          <p:nvPr/>
        </p:nvGraphicFramePr>
        <p:xfrm>
          <a:off x="3303588" y="1644650"/>
          <a:ext cx="3122612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name="Visio" r:id="rId43" imgW="4369742" imgH="951483" progId="Visio.Drawing.11">
                  <p:embed/>
                </p:oleObj>
              </mc:Choice>
              <mc:Fallback>
                <p:oleObj name="Visio" r:id="rId43" imgW="4369742" imgH="951483" progId="Visio.Drawing.11">
                  <p:embed/>
                  <p:pic>
                    <p:nvPicPr>
                      <p:cNvPr id="0" name="Object 4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3588" y="1644650"/>
                        <a:ext cx="3122612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" name="Line 481"/>
          <p:cNvSpPr>
            <a:spLocks noChangeShapeType="1"/>
          </p:cNvSpPr>
          <p:nvPr/>
        </p:nvSpPr>
        <p:spPr bwMode="auto">
          <a:xfrm flipV="1">
            <a:off x="4756150" y="2260600"/>
            <a:ext cx="0" cy="2841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78" name="AutoShape 530"/>
          <p:cNvSpPr>
            <a:spLocks noChangeArrowheads="1"/>
          </p:cNvSpPr>
          <p:nvPr/>
        </p:nvSpPr>
        <p:spPr bwMode="auto">
          <a:xfrm rot="-2544552">
            <a:off x="2378075" y="2609850"/>
            <a:ext cx="1379538" cy="182563"/>
          </a:xfrm>
          <a:prstGeom prst="leftRightArrow">
            <a:avLst>
              <a:gd name="adj1" fmla="val 50000"/>
              <a:gd name="adj2" fmla="val 151130"/>
            </a:avLst>
          </a:prstGeom>
          <a:solidFill>
            <a:srgbClr val="CC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65298" tIns="32649" rIns="65298" bIns="32649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21" name="Line 473"/>
          <p:cNvSpPr>
            <a:spLocks noChangeShapeType="1"/>
          </p:cNvSpPr>
          <p:nvPr/>
        </p:nvSpPr>
        <p:spPr bwMode="auto">
          <a:xfrm>
            <a:off x="1350963" y="3762375"/>
            <a:ext cx="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05" name="Object 457"/>
          <p:cNvGraphicFramePr>
            <a:graphicFrameLocks noChangeAspect="1"/>
          </p:cNvGraphicFramePr>
          <p:nvPr/>
        </p:nvGraphicFramePr>
        <p:xfrm>
          <a:off x="646113" y="4062413"/>
          <a:ext cx="14478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5" name="Visio" r:id="rId45" imgW="2025081" imgH="765550" progId="Visio.Drawing.11">
                  <p:embed/>
                </p:oleObj>
              </mc:Choice>
              <mc:Fallback>
                <p:oleObj name="Visio" r:id="rId45" imgW="2025081" imgH="765550" progId="Visio.Drawing.11">
                  <p:embed/>
                  <p:pic>
                    <p:nvPicPr>
                      <p:cNvPr id="0" name="Object 4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113" y="4062413"/>
                        <a:ext cx="14478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80" name="Text Box 532"/>
          <p:cNvSpPr txBox="1">
            <a:spLocks noChangeArrowheads="1"/>
          </p:cNvSpPr>
          <p:nvPr/>
        </p:nvSpPr>
        <p:spPr bwMode="auto">
          <a:xfrm>
            <a:off x="336550" y="3751263"/>
            <a:ext cx="1711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Special case</a:t>
            </a:r>
          </a:p>
        </p:txBody>
      </p:sp>
      <p:graphicFrame>
        <p:nvGraphicFramePr>
          <p:cNvPr id="2517" name="Object 469"/>
          <p:cNvGraphicFramePr>
            <a:graphicFrameLocks noChangeAspect="1"/>
          </p:cNvGraphicFramePr>
          <p:nvPr/>
        </p:nvGraphicFramePr>
        <p:xfrm>
          <a:off x="7192963" y="3941763"/>
          <a:ext cx="1951037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name="Visio" r:id="rId47" imgW="2734568" imgH="754734" progId="Visio.Drawing.11">
                  <p:embed/>
                </p:oleObj>
              </mc:Choice>
              <mc:Fallback>
                <p:oleObj name="Visio" r:id="rId47" imgW="2734568" imgH="754734" progId="Visio.Drawing.11">
                  <p:embed/>
                  <p:pic>
                    <p:nvPicPr>
                      <p:cNvPr id="0" name="Object 4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2963" y="3941763"/>
                        <a:ext cx="1951037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2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2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2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 nodeType="clickPar">
                      <p:stCondLst>
                        <p:cond delay="indefinite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0" dur="500"/>
                                        <p:tgtEl>
                                          <p:spTgt spid="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 nodeType="clickPar">
                      <p:stCondLst>
                        <p:cond delay="indefinite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00"/>
                                        <p:tgtEl>
                                          <p:spTgt spid="2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 nodeType="clickPar">
                      <p:stCondLst>
                        <p:cond delay="indefinite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500"/>
                                        <p:tgtEl>
                                          <p:spTgt spid="2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500"/>
                                        <p:tgtEl>
                                          <p:spTgt spid="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3" dur="500"/>
                                        <p:tgtEl>
                                          <p:spTgt spid="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9" grpId="0" animBg="1"/>
      <p:bldP spid="2578" grpId="0" animBg="1"/>
      <p:bldP spid="258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84213" y="2209800"/>
            <a:ext cx="7772400" cy="1011238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4400" b="1">
                <a:solidFill>
                  <a:schemeClr val="bg1"/>
                </a:solidFill>
                <a:latin typeface="Arial" panose="020B0604020202020204" pitchFamily="34" charset="0"/>
              </a:rPr>
              <a:t>Higher Maths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3581400"/>
            <a:ext cx="91440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sz="2800">
                <a:latin typeface="Arial" panose="020B0604020202020204" pitchFamily="34" charset="0"/>
              </a:rPr>
              <a:t>Strategies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0" y="762000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099FF"/>
                </a:solidFill>
                <a:latin typeface="Arial" panose="020B0604020202020204" pitchFamily="34" charset="0"/>
              </a:rPr>
              <a:t>www.maths4scotland.co.uk</a:t>
            </a:r>
          </a:p>
        </p:txBody>
      </p:sp>
      <p:pic>
        <p:nvPicPr>
          <p:cNvPr id="2053" name="Picture 5" descr="Gel-button-Gr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407025"/>
            <a:ext cx="5492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605213" y="6019800"/>
            <a:ext cx="186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Arial" panose="020B0604020202020204" pitchFamily="34" charset="0"/>
              </a:rPr>
              <a:t>Click to start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4205288"/>
            <a:ext cx="9144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altLang="en-US" sz="3200" b="1">
                <a:latin typeface="Arial" panose="020B0604020202020204" pitchFamily="34" charset="0"/>
              </a:rPr>
              <a:t>The Circle</a:t>
            </a: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 autoUpdateAnimBg="0"/>
      <p:bldP spid="2051" grpId="0" autoUpdateAnimBg="0"/>
      <p:bldP spid="2052" grpId="0" autoUpdateAnimBg="0"/>
      <p:bldP spid="2054" grpId="0" autoUpdateAnimBg="0"/>
      <p:bldP spid="205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582738" y="2676525"/>
            <a:ext cx="23034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= 7</a:t>
            </a:r>
            <a:endParaRPr lang="en-GB" sz="2800" baseline="30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582738" y="3371850"/>
            <a:ext cx="4813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centre  (0,0)  &amp;  radius = </a:t>
            </a:r>
            <a:r>
              <a:rPr lang="en-GB" sz="2800" dirty="0">
                <a:latin typeface="+mj-lt"/>
                <a:sym typeface="Symbol" pitchFamily="18" charset="2"/>
              </a:rPr>
              <a:t>7</a:t>
            </a:r>
            <a:endParaRPr lang="en-GB" sz="2800" dirty="0">
              <a:latin typeface="+mj-lt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582738" y="5194300"/>
            <a:ext cx="70151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latin typeface="+mj-lt"/>
              </a:rPr>
              <a:t>centre  (0,0)  &amp;  radius =  </a:t>
            </a:r>
            <a:r>
              <a:rPr lang="en-GB" sz="2800" baseline="30000" dirty="0">
                <a:latin typeface="+mj-lt"/>
              </a:rPr>
              <a:t>1</a:t>
            </a:r>
            <a:r>
              <a:rPr lang="en-GB" sz="2800" dirty="0">
                <a:latin typeface="+mj-lt"/>
              </a:rPr>
              <a:t>/</a:t>
            </a:r>
            <a:r>
              <a:rPr lang="en-GB" sz="2800" baseline="-25000" dirty="0">
                <a:latin typeface="+mj-lt"/>
              </a:rPr>
              <a:t>3</a:t>
            </a:r>
            <a:endParaRPr lang="en-GB" sz="2800" dirty="0">
              <a:latin typeface="+mj-lt"/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1582738" y="4484688"/>
            <a:ext cx="2590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x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 = </a:t>
            </a:r>
            <a:r>
              <a:rPr lang="en-GB" sz="2800" baseline="30000" dirty="0">
                <a:solidFill>
                  <a:srgbClr val="FFFF00"/>
                </a:solidFill>
                <a:latin typeface="+mj-lt"/>
              </a:rPr>
              <a:t>1</a:t>
            </a:r>
            <a:r>
              <a:rPr lang="en-GB" sz="2800" dirty="0">
                <a:solidFill>
                  <a:srgbClr val="FFFF00"/>
                </a:solidFill>
                <a:latin typeface="+mj-lt"/>
              </a:rPr>
              <a:t>/</a:t>
            </a:r>
            <a:r>
              <a:rPr lang="en-GB" sz="2800" baseline="-25000" dirty="0">
                <a:solidFill>
                  <a:srgbClr val="FFFF00"/>
                </a:solidFill>
                <a:latin typeface="+mj-lt"/>
              </a:rPr>
              <a:t>9</a:t>
            </a: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1035050" y="1981200"/>
            <a:ext cx="8054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Find the centre and radius of the circles below</a:t>
            </a:r>
            <a:endParaRPr lang="en-GB" sz="2800" baseline="30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685800" y="533400"/>
            <a:ext cx="7772400" cy="9048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The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utoUpdateAnimBg="0"/>
      <p:bldP spid="5127" grpId="0" autoUpdateAnimBg="0"/>
      <p:bldP spid="5129" grpId="0" autoUpdateAnimBg="0"/>
      <p:bldP spid="5130" grpId="0" autoUpdateAnimBg="0"/>
      <p:bldP spid="16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Maths4Scotland                                                                                     Higher</a:t>
            </a:r>
          </a:p>
        </p:txBody>
      </p:sp>
      <p:grpSp>
        <p:nvGrpSpPr>
          <p:cNvPr id="5126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5141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42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Arial" panose="020B0604020202020204" pitchFamily="34" charset="0"/>
                </a:rPr>
                <a:t>Hint</a:t>
              </a:r>
            </a:p>
          </p:txBody>
        </p:sp>
      </p:grpSp>
      <p:sp>
        <p:nvSpPr>
          <p:cNvPr id="5127" name="AutoShape 6">
            <a:hlinkClick r:id="" action="ppaction://hlinkshowjump?jump=next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8" name="AutoShape 7">
            <a:hlinkClick r:id="" action="ppaction://hlinkshowjump?jump=previous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9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Previous</a:t>
            </a:r>
          </a:p>
        </p:txBody>
      </p:sp>
      <p:sp>
        <p:nvSpPr>
          <p:cNvPr id="5130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Next</a:t>
            </a:r>
          </a:p>
        </p:txBody>
      </p:sp>
      <p:sp>
        <p:nvSpPr>
          <p:cNvPr id="5131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2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sp>
        <p:nvSpPr>
          <p:cNvPr id="5133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pic>
        <p:nvPicPr>
          <p:cNvPr id="5134" name="Picture 13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5" name="Rectangle 26"/>
          <p:cNvSpPr>
            <a:spLocks noChangeArrowheads="1"/>
          </p:cNvSpPr>
          <p:nvPr/>
        </p:nvSpPr>
        <p:spPr bwMode="auto">
          <a:xfrm>
            <a:off x="522288" y="998538"/>
            <a:ext cx="49387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GB" altLang="en-US" sz="2000">
                <a:latin typeface="Arial" panose="020B0604020202020204" pitchFamily="34" charset="0"/>
              </a:rPr>
              <a:t>Find the equation of the circle with centre</a:t>
            </a:r>
          </a:p>
          <a:p>
            <a:pPr eaLnBrk="1" hangingPunct="1">
              <a:lnSpc>
                <a:spcPct val="120000"/>
              </a:lnSpc>
            </a:pPr>
            <a:r>
              <a:rPr lang="en-GB" altLang="en-US" sz="2000">
                <a:latin typeface="Arial" panose="020B0604020202020204" pitchFamily="34" charset="0"/>
              </a:rPr>
              <a:t>(–3, 4) and passing through the origin. </a:t>
            </a:r>
          </a:p>
        </p:txBody>
      </p: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660400" y="2732088"/>
            <a:ext cx="3270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Find radius (distance formula):</a:t>
            </a:r>
          </a:p>
        </p:txBody>
      </p:sp>
      <p:graphicFrame>
        <p:nvGraphicFramePr>
          <p:cNvPr id="20508" name="Object 28"/>
          <p:cNvGraphicFramePr>
            <a:graphicFrameLocks noChangeAspect="1"/>
          </p:cNvGraphicFramePr>
          <p:nvPr/>
        </p:nvGraphicFramePr>
        <p:xfrm>
          <a:off x="4354513" y="2751138"/>
          <a:ext cx="688975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Equation" r:id="rId6" imgW="342720" imgH="177480" progId="Equation.DSMT4">
                  <p:embed/>
                </p:oleObj>
              </mc:Choice>
              <mc:Fallback>
                <p:oleObj name="Equation" r:id="rId6" imgW="342720" imgH="17748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4513" y="2751138"/>
                        <a:ext cx="688975" cy="350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9" name="Text Box 29"/>
          <p:cNvSpPr txBox="1">
            <a:spLocks noChangeArrowheads="1"/>
          </p:cNvSpPr>
          <p:nvPr/>
        </p:nvSpPr>
        <p:spPr bwMode="auto">
          <a:xfrm>
            <a:off x="685800" y="3413125"/>
            <a:ext cx="23304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You know the centre:</a:t>
            </a:r>
          </a:p>
        </p:txBody>
      </p:sp>
      <p:graphicFrame>
        <p:nvGraphicFramePr>
          <p:cNvPr id="20510" name="Object 30"/>
          <p:cNvGraphicFramePr>
            <a:graphicFrameLocks noChangeAspect="1"/>
          </p:cNvGraphicFramePr>
          <p:nvPr/>
        </p:nvGraphicFramePr>
        <p:xfrm>
          <a:off x="3649663" y="3378200"/>
          <a:ext cx="993775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Equation" r:id="rId8" imgW="495000" imgH="203040" progId="Equation.DSMT4">
                  <p:embed/>
                </p:oleObj>
              </mc:Choice>
              <mc:Fallback>
                <p:oleObj name="Equation" r:id="rId8" imgW="495000" imgH="20304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9663" y="3378200"/>
                        <a:ext cx="993775" cy="401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11" name="Picture 31" descr="tic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403383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9" name="Picture 32" descr="1999-1%20Q%20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63" y="792163"/>
            <a:ext cx="2098675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3" name="Text Box 33"/>
          <p:cNvSpPr txBox="1">
            <a:spLocks noChangeArrowheads="1"/>
          </p:cNvSpPr>
          <p:nvPr/>
        </p:nvSpPr>
        <p:spPr bwMode="auto">
          <a:xfrm>
            <a:off x="684213" y="4179888"/>
            <a:ext cx="23304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Write down equation:</a:t>
            </a:r>
          </a:p>
        </p:txBody>
      </p:sp>
      <p:graphicFrame>
        <p:nvGraphicFramePr>
          <p:cNvPr id="20514" name="Object 34"/>
          <p:cNvGraphicFramePr>
            <a:graphicFrameLocks noChangeAspect="1"/>
          </p:cNvGraphicFramePr>
          <p:nvPr/>
        </p:nvGraphicFramePr>
        <p:xfrm>
          <a:off x="3297238" y="4151313"/>
          <a:ext cx="2801937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Equation" r:id="rId12" imgW="1396800" imgH="228600" progId="Equation.DSMT4">
                  <p:embed/>
                </p:oleObj>
              </mc:Choice>
              <mc:Fallback>
                <p:oleObj name="Equation" r:id="rId12" imgW="1396800" imgH="2286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7238" y="4151313"/>
                        <a:ext cx="2801937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7" grpId="0" animBg="1" autoUpdateAnimBg="0"/>
      <p:bldP spid="20509" grpId="0" animBg="1" autoUpdateAnimBg="0"/>
      <p:bldP spid="20513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Maths4Scotland                                                                                     Higher</a:t>
            </a:r>
          </a:p>
        </p:txBody>
      </p:sp>
      <p:grpSp>
        <p:nvGrpSpPr>
          <p:cNvPr id="6153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6172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73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Arial" panose="020B0604020202020204" pitchFamily="34" charset="0"/>
                </a:rPr>
                <a:t>Hint</a:t>
              </a:r>
            </a:p>
          </p:txBody>
        </p:sp>
      </p:grpSp>
      <p:sp>
        <p:nvSpPr>
          <p:cNvPr id="6154" name="AutoShape 6">
            <a:hlinkClick r:id="" action="ppaction://hlinkshowjump?jump=next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5" name="AutoShape 7">
            <a:hlinkClick r:id="" action="ppaction://hlinkshowjump?jump=previous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6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Previous</a:t>
            </a:r>
          </a:p>
        </p:txBody>
      </p:sp>
      <p:sp>
        <p:nvSpPr>
          <p:cNvPr id="6157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Next</a:t>
            </a:r>
          </a:p>
        </p:txBody>
      </p:sp>
      <p:sp>
        <p:nvSpPr>
          <p:cNvPr id="6158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9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sp>
        <p:nvSpPr>
          <p:cNvPr id="6160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pic>
        <p:nvPicPr>
          <p:cNvPr id="6161" name="Picture 13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2" name="Rectangle 16"/>
          <p:cNvSpPr>
            <a:spLocks noChangeArrowheads="1"/>
          </p:cNvSpPr>
          <p:nvPr/>
        </p:nvSpPr>
        <p:spPr bwMode="auto">
          <a:xfrm>
            <a:off x="522288" y="933450"/>
            <a:ext cx="79724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304800" algn="l"/>
                <a:tab pos="609600" algn="l"/>
                <a:tab pos="990600" algn="l"/>
                <a:tab pos="6248400" algn="r"/>
              </a:tabLs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en-GB" altLang="en-US" sz="2000">
                <a:latin typeface="Arial" panose="020B0604020202020204" pitchFamily="34" charset="0"/>
              </a:rPr>
              <a:t>Explain why the equation</a:t>
            </a:r>
          </a:p>
          <a:p>
            <a:pPr algn="l" eaLnBrk="1" hangingPunct="1">
              <a:lnSpc>
                <a:spcPct val="120000"/>
              </a:lnSpc>
            </a:pPr>
            <a:r>
              <a:rPr lang="en-GB" altLang="en-US" sz="2000">
                <a:latin typeface="Arial" panose="020B0604020202020204" pitchFamily="34" charset="0"/>
              </a:rPr>
              <a:t>does </a:t>
            </a:r>
            <a:r>
              <a:rPr lang="en-GB" altLang="en-US" sz="2000" b="1">
                <a:latin typeface="Arial" panose="020B0604020202020204" pitchFamily="34" charset="0"/>
              </a:rPr>
              <a:t>not</a:t>
            </a:r>
            <a:r>
              <a:rPr lang="en-GB" altLang="en-US" sz="2000">
                <a:latin typeface="Arial" panose="020B0604020202020204" pitchFamily="34" charset="0"/>
              </a:rPr>
              <a:t> represent a circle. </a:t>
            </a: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558800" y="2246313"/>
            <a:ext cx="2762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Consider the 2 conditions</a:t>
            </a:r>
          </a:p>
        </p:txBody>
      </p:sp>
      <p:pic>
        <p:nvPicPr>
          <p:cNvPr id="33810" name="Picture 18" descr="ti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38" y="47180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582613" y="3308350"/>
            <a:ext cx="19621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Calculate g and f:</a:t>
            </a:r>
          </a:p>
        </p:txBody>
      </p:sp>
      <p:graphicFrame>
        <p:nvGraphicFramePr>
          <p:cNvPr id="33812" name="Object 20"/>
          <p:cNvGraphicFramePr>
            <a:graphicFrameLocks noChangeAspect="1"/>
          </p:cNvGraphicFramePr>
          <p:nvPr/>
        </p:nvGraphicFramePr>
        <p:xfrm>
          <a:off x="6199188" y="2619375"/>
          <a:ext cx="1870075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Equation" r:id="rId7" imgW="1206360" imgH="228600" progId="Equation.DSMT4">
                  <p:embed/>
                </p:oleObj>
              </mc:Choice>
              <mc:Fallback>
                <p:oleObj name="Equation" r:id="rId7" imgW="1206360" imgH="2286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9188" y="2619375"/>
                        <a:ext cx="1870075" cy="347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21"/>
          <p:cNvGraphicFramePr>
            <a:graphicFrameLocks noChangeAspect="1"/>
          </p:cNvGraphicFramePr>
          <p:nvPr/>
        </p:nvGraphicFramePr>
        <p:xfrm>
          <a:off x="3687763" y="979488"/>
          <a:ext cx="330358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Equation" r:id="rId9" imgW="1498600" imgH="228600" progId="Equation.DSMT4">
                  <p:embed/>
                </p:oleObj>
              </mc:Choice>
              <mc:Fallback>
                <p:oleObj name="Equation" r:id="rId9" imgW="1498600" imgH="2286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7763" y="979488"/>
                        <a:ext cx="330358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4" name="Text Box 22"/>
          <p:cNvSpPr txBox="1">
            <a:spLocks noChangeArrowheads="1"/>
          </p:cNvSpPr>
          <p:nvPr/>
        </p:nvSpPr>
        <p:spPr bwMode="auto">
          <a:xfrm>
            <a:off x="3433763" y="2235200"/>
            <a:ext cx="49244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1.   Coefficients of x</a:t>
            </a:r>
            <a:r>
              <a:rPr lang="en-GB" altLang="en-US" sz="1800" baseline="30000">
                <a:latin typeface="Arial" panose="020B0604020202020204" pitchFamily="34" charset="0"/>
              </a:rPr>
              <a:t>2</a:t>
            </a:r>
            <a:r>
              <a:rPr lang="en-GB" altLang="en-US" sz="1800">
                <a:latin typeface="Arial" panose="020B0604020202020204" pitchFamily="34" charset="0"/>
              </a:rPr>
              <a:t> and y</a:t>
            </a:r>
            <a:r>
              <a:rPr lang="en-GB" altLang="en-US" sz="1800" baseline="30000">
                <a:latin typeface="Arial" panose="020B0604020202020204" pitchFamily="34" charset="0"/>
              </a:rPr>
              <a:t>2</a:t>
            </a:r>
            <a:r>
              <a:rPr lang="en-GB" altLang="en-US" sz="1800">
                <a:latin typeface="Arial" panose="020B0604020202020204" pitchFamily="34" charset="0"/>
              </a:rPr>
              <a:t> must be the same.</a:t>
            </a:r>
          </a:p>
        </p:txBody>
      </p:sp>
      <p:graphicFrame>
        <p:nvGraphicFramePr>
          <p:cNvPr id="33815" name="Object 23"/>
          <p:cNvGraphicFramePr>
            <a:graphicFrameLocks noChangeAspect="1"/>
          </p:cNvGraphicFramePr>
          <p:nvPr/>
        </p:nvGraphicFramePr>
        <p:xfrm>
          <a:off x="2941638" y="3132138"/>
          <a:ext cx="1933575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Equation" r:id="rId11" imgW="1079280" imgH="393480" progId="Equation.DSMT4">
                  <p:embed/>
                </p:oleObj>
              </mc:Choice>
              <mc:Fallback>
                <p:oleObj name="Equation" r:id="rId11" imgW="1079280" imgH="3934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1638" y="3132138"/>
                        <a:ext cx="1933575" cy="693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6" name="Object 24"/>
          <p:cNvGraphicFramePr>
            <a:graphicFrameLocks noChangeAspect="1"/>
          </p:cNvGraphicFramePr>
          <p:nvPr/>
        </p:nvGraphicFramePr>
        <p:xfrm>
          <a:off x="3541713" y="3849688"/>
          <a:ext cx="4164012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7" name="Equation" r:id="rId13" imgW="2450880" imgH="380880" progId="Equation.DSMT4">
                  <p:embed/>
                </p:oleObj>
              </mc:Choice>
              <mc:Fallback>
                <p:oleObj name="Equation" r:id="rId13" imgW="2450880" imgH="3808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1713" y="3849688"/>
                        <a:ext cx="4164012" cy="636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7" name="Text Box 25"/>
          <p:cNvSpPr txBox="1">
            <a:spLocks noChangeArrowheads="1"/>
          </p:cNvSpPr>
          <p:nvPr/>
        </p:nvSpPr>
        <p:spPr bwMode="auto">
          <a:xfrm>
            <a:off x="3463925" y="2643188"/>
            <a:ext cx="2540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2.   Radius must be &gt; 0</a:t>
            </a:r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581025" y="3968750"/>
            <a:ext cx="2638425" cy="392113"/>
            <a:chOff x="439" y="2588"/>
            <a:chExt cx="1662" cy="247"/>
          </a:xfrm>
        </p:grpSpPr>
        <p:sp>
          <p:nvSpPr>
            <p:cNvPr id="6171" name="Text Box 27"/>
            <p:cNvSpPr txBox="1">
              <a:spLocks noChangeArrowheads="1"/>
            </p:cNvSpPr>
            <p:nvPr/>
          </p:nvSpPr>
          <p:spPr bwMode="auto">
            <a:xfrm>
              <a:off x="439" y="2604"/>
              <a:ext cx="1662" cy="231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 eaLnBrk="1" hangingPunct="1"/>
              <a:r>
                <a:rPr lang="en-GB" altLang="en-US" sz="1800">
                  <a:latin typeface="Arial" panose="020B0604020202020204" pitchFamily="34" charset="0"/>
                </a:rPr>
                <a:t>Evaluate</a:t>
              </a:r>
            </a:p>
          </p:txBody>
        </p:sp>
        <p:graphicFrame>
          <p:nvGraphicFramePr>
            <p:cNvPr id="6151" name="Object 28"/>
            <p:cNvGraphicFramePr>
              <a:graphicFrameLocks noChangeAspect="1"/>
            </p:cNvGraphicFramePr>
            <p:nvPr/>
          </p:nvGraphicFramePr>
          <p:xfrm>
            <a:off x="1237" y="2588"/>
            <a:ext cx="753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8" name="Equation" r:id="rId15" imgW="711000" imgH="228600" progId="Equation.DSMT4">
                    <p:embed/>
                  </p:oleObj>
                </mc:Choice>
                <mc:Fallback>
                  <p:oleObj name="Equation" r:id="rId15" imgW="711000" imgH="228600" progId="Equation.DSMT4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37" y="2588"/>
                          <a:ext cx="753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821" name="Text Box 29"/>
          <p:cNvSpPr txBox="1">
            <a:spLocks noChangeArrowheads="1"/>
          </p:cNvSpPr>
          <p:nvPr/>
        </p:nvSpPr>
        <p:spPr bwMode="auto">
          <a:xfrm>
            <a:off x="595313" y="4684713"/>
            <a:ext cx="12763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Deduction:</a:t>
            </a:r>
          </a:p>
        </p:txBody>
      </p:sp>
      <p:graphicFrame>
        <p:nvGraphicFramePr>
          <p:cNvPr id="33822" name="Object 30"/>
          <p:cNvGraphicFramePr>
            <a:graphicFrameLocks noChangeAspect="1"/>
          </p:cNvGraphicFramePr>
          <p:nvPr/>
        </p:nvGraphicFramePr>
        <p:xfrm>
          <a:off x="2168525" y="4649788"/>
          <a:ext cx="4213225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Equation" r:id="rId17" imgW="2717640" imgH="279360" progId="Equation.DSMT4">
                  <p:embed/>
                </p:oleObj>
              </mc:Choice>
              <mc:Fallback>
                <p:oleObj name="Equation" r:id="rId17" imgW="2717640" imgH="27936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8525" y="4649788"/>
                        <a:ext cx="4213225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3" name="Text Box 31"/>
          <p:cNvSpPr txBox="1">
            <a:spLocks noChangeArrowheads="1"/>
          </p:cNvSpPr>
          <p:nvPr/>
        </p:nvSpPr>
        <p:spPr bwMode="auto">
          <a:xfrm>
            <a:off x="3449638" y="5119688"/>
            <a:ext cx="30210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400">
                <a:latin typeface="Arial" panose="020B0604020202020204" pitchFamily="34" charset="0"/>
              </a:rPr>
              <a:t>Equation does not represent a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3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9" grpId="0" animBg="1" autoUpdateAnimBg="0"/>
      <p:bldP spid="33811" grpId="0" animBg="1" autoUpdateAnimBg="0"/>
      <p:bldP spid="33814" grpId="0" autoUpdateAnimBg="0"/>
      <p:bldP spid="33817" grpId="0" autoUpdateAnimBg="0"/>
      <p:bldP spid="33821" grpId="0" animBg="1" autoUpdateAnimBg="0"/>
      <p:bldP spid="33823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Maths4Scotland                                                                                     Higher</a:t>
            </a:r>
          </a:p>
        </p:txBody>
      </p:sp>
      <p:grpSp>
        <p:nvGrpSpPr>
          <p:cNvPr id="7174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7196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97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Arial" panose="020B0604020202020204" pitchFamily="34" charset="0"/>
                </a:rPr>
                <a:t>Hint</a:t>
              </a:r>
            </a:p>
          </p:txBody>
        </p:sp>
      </p:grpSp>
      <p:sp>
        <p:nvSpPr>
          <p:cNvPr id="7175" name="AutoShape 6">
            <a:hlinkClick r:id="" action="ppaction://hlinkshowjump?jump=next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6" name="AutoShape 7">
            <a:hlinkClick r:id="" action="ppaction://hlinkshowjump?jump=previous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7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Previous</a:t>
            </a:r>
          </a:p>
        </p:txBody>
      </p:sp>
      <p:sp>
        <p:nvSpPr>
          <p:cNvPr id="7178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Next</a:t>
            </a:r>
          </a:p>
        </p:txBody>
      </p:sp>
      <p:sp>
        <p:nvSpPr>
          <p:cNvPr id="7179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80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sp>
        <p:nvSpPr>
          <p:cNvPr id="7181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pic>
        <p:nvPicPr>
          <p:cNvPr id="7182" name="Picture 13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558800" y="3117850"/>
            <a:ext cx="32321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Calculate mid-point for centre:</a:t>
            </a:r>
          </a:p>
        </p:txBody>
      </p:sp>
      <p:pic>
        <p:nvPicPr>
          <p:cNvPr id="34833" name="Picture 17" descr="ti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75" y="462121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542925" y="3865563"/>
            <a:ext cx="22923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Calculate radius CQ:</a:t>
            </a:r>
          </a:p>
        </p:txBody>
      </p:sp>
      <p:graphicFrame>
        <p:nvGraphicFramePr>
          <p:cNvPr id="34835" name="Object 19"/>
          <p:cNvGraphicFramePr>
            <a:graphicFrameLocks noChangeAspect="1"/>
          </p:cNvGraphicFramePr>
          <p:nvPr/>
        </p:nvGraphicFramePr>
        <p:xfrm>
          <a:off x="4206875" y="3105150"/>
          <a:ext cx="70643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Equation" r:id="rId7" imgW="355320" imgH="203040" progId="Equation.DSMT4">
                  <p:embed/>
                </p:oleObj>
              </mc:Choice>
              <mc:Fallback>
                <p:oleObj name="Equation" r:id="rId7" imgW="355320" imgH="203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6875" y="3105150"/>
                        <a:ext cx="706438" cy="398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6" name="Object 20"/>
          <p:cNvGraphicFramePr>
            <a:graphicFrameLocks noChangeAspect="1"/>
          </p:cNvGraphicFramePr>
          <p:nvPr/>
        </p:nvGraphicFramePr>
        <p:xfrm>
          <a:off x="3595688" y="4673600"/>
          <a:ext cx="2551112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Equation" r:id="rId9" imgW="1384200" imgH="279360" progId="Equation.DSMT4">
                  <p:embed/>
                </p:oleObj>
              </mc:Choice>
              <mc:Fallback>
                <p:oleObj name="Equation" r:id="rId9" imgW="1384200" imgH="27936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5688" y="4673600"/>
                        <a:ext cx="2551112" cy="50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554038" y="4767263"/>
            <a:ext cx="2638425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Write down equation;</a:t>
            </a:r>
          </a:p>
        </p:txBody>
      </p:sp>
      <p:sp>
        <p:nvSpPr>
          <p:cNvPr id="7187" name="Text Box 22"/>
          <p:cNvSpPr txBox="1">
            <a:spLocks noChangeArrowheads="1"/>
          </p:cNvSpPr>
          <p:nvPr/>
        </p:nvSpPr>
        <p:spPr bwMode="auto">
          <a:xfrm>
            <a:off x="468313" y="928688"/>
            <a:ext cx="71770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GB" altLang="en-US" sz="2000">
                <a:latin typeface="Arial" panose="020B0604020202020204" pitchFamily="34" charset="0"/>
              </a:rPr>
              <a:t>Find the equation of the circle which has P(–2, –1) and Q(4, 5)</a:t>
            </a:r>
          </a:p>
          <a:p>
            <a:pPr eaLnBrk="1" hangingPunct="1">
              <a:lnSpc>
                <a:spcPct val="120000"/>
              </a:lnSpc>
            </a:pPr>
            <a:r>
              <a:rPr lang="en-GB" altLang="en-US" sz="2000">
                <a:latin typeface="Arial" panose="020B0604020202020204" pitchFamily="34" charset="0"/>
              </a:rPr>
              <a:t>as the end points of a diameter. </a:t>
            </a:r>
          </a:p>
        </p:txBody>
      </p:sp>
      <p:graphicFrame>
        <p:nvGraphicFramePr>
          <p:cNvPr id="34839" name="Object 23"/>
          <p:cNvGraphicFramePr>
            <a:graphicFrameLocks noChangeAspect="1"/>
          </p:cNvGraphicFramePr>
          <p:nvPr/>
        </p:nvGraphicFramePr>
        <p:xfrm>
          <a:off x="3468688" y="3806825"/>
          <a:ext cx="10255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Equation" r:id="rId11" imgW="520560" imgH="228600" progId="Equation.DSMT4">
                  <p:embed/>
                </p:oleObj>
              </mc:Choice>
              <mc:Fallback>
                <p:oleObj name="Equation" r:id="rId11" imgW="520560" imgH="2286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8688" y="3806825"/>
                        <a:ext cx="102552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0" name="Text Box 24"/>
          <p:cNvSpPr txBox="1">
            <a:spLocks noChangeArrowheads="1"/>
          </p:cNvSpPr>
          <p:nvPr/>
        </p:nvSpPr>
        <p:spPr bwMode="auto">
          <a:xfrm>
            <a:off x="585788" y="2320925"/>
            <a:ext cx="16573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Make a sketch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5970588" y="1741488"/>
            <a:ext cx="2719387" cy="1552575"/>
            <a:chOff x="3761" y="1097"/>
            <a:chExt cx="1713" cy="978"/>
          </a:xfrm>
        </p:grpSpPr>
        <p:sp>
          <p:nvSpPr>
            <p:cNvPr id="7190" name="Line 26"/>
            <p:cNvSpPr>
              <a:spLocks noChangeShapeType="1"/>
            </p:cNvSpPr>
            <p:nvPr/>
          </p:nvSpPr>
          <p:spPr bwMode="auto">
            <a:xfrm flipV="1">
              <a:off x="4179" y="1372"/>
              <a:ext cx="860" cy="4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1" name="Oval 27"/>
            <p:cNvSpPr>
              <a:spLocks noChangeArrowheads="1"/>
            </p:cNvSpPr>
            <p:nvPr/>
          </p:nvSpPr>
          <p:spPr bwMode="auto">
            <a:xfrm>
              <a:off x="4124" y="1097"/>
              <a:ext cx="978" cy="97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192" name="Text Box 28"/>
            <p:cNvSpPr txBox="1">
              <a:spLocks noChangeArrowheads="1"/>
            </p:cNvSpPr>
            <p:nvPr/>
          </p:nvSpPr>
          <p:spPr bwMode="auto">
            <a:xfrm>
              <a:off x="3761" y="1767"/>
              <a:ext cx="37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Arial" panose="020B0604020202020204" pitchFamily="34" charset="0"/>
                </a:rPr>
                <a:t>P(-2, -1)</a:t>
              </a:r>
            </a:p>
          </p:txBody>
        </p:sp>
        <p:sp>
          <p:nvSpPr>
            <p:cNvPr id="7193" name="Text Box 29"/>
            <p:cNvSpPr txBox="1">
              <a:spLocks noChangeArrowheads="1"/>
            </p:cNvSpPr>
            <p:nvPr/>
          </p:nvSpPr>
          <p:spPr bwMode="auto">
            <a:xfrm>
              <a:off x="5104" y="1274"/>
              <a:ext cx="370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Arial" panose="020B0604020202020204" pitchFamily="34" charset="0"/>
                </a:rPr>
                <a:t>Q(4, 5)</a:t>
              </a:r>
            </a:p>
          </p:txBody>
        </p:sp>
        <p:sp>
          <p:nvSpPr>
            <p:cNvPr id="7194" name="Text Box 30"/>
            <p:cNvSpPr txBox="1">
              <a:spLocks noChangeArrowheads="1"/>
            </p:cNvSpPr>
            <p:nvPr/>
          </p:nvSpPr>
          <p:spPr bwMode="auto">
            <a:xfrm>
              <a:off x="4445" y="1437"/>
              <a:ext cx="20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Arial" panose="020B0604020202020204" pitchFamily="34" charset="0"/>
                </a:rPr>
                <a:t>C</a:t>
              </a:r>
            </a:p>
          </p:txBody>
        </p:sp>
        <p:sp>
          <p:nvSpPr>
            <p:cNvPr id="7195" name="Oval 31"/>
            <p:cNvSpPr>
              <a:spLocks noChangeArrowheads="1"/>
            </p:cNvSpPr>
            <p:nvPr/>
          </p:nvSpPr>
          <p:spPr bwMode="auto">
            <a:xfrm>
              <a:off x="4581" y="1554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2" grpId="0" animBg="1" autoUpdateAnimBg="0"/>
      <p:bldP spid="34834" grpId="0" animBg="1" autoUpdateAnimBg="0"/>
      <p:bldP spid="34837" grpId="0" animBg="1" autoUpdateAnimBg="0"/>
      <p:bldP spid="34840" grpId="0" animBg="1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Maths4Scotland                                                                                     Higher</a:t>
            </a:r>
          </a:p>
        </p:txBody>
      </p:sp>
      <p:grpSp>
        <p:nvGrpSpPr>
          <p:cNvPr id="8200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8223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24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Arial" panose="020B0604020202020204" pitchFamily="34" charset="0"/>
                </a:rPr>
                <a:t>Hint</a:t>
              </a:r>
            </a:p>
          </p:txBody>
        </p:sp>
      </p:grpSp>
      <p:sp>
        <p:nvSpPr>
          <p:cNvPr id="8201" name="AutoShape 6">
            <a:hlinkClick r:id="" action="ppaction://hlinkshowjump?jump=next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2" name="AutoShape 7">
            <a:hlinkClick r:id="" action="ppaction://hlinkshowjump?jump=previous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3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Previous</a:t>
            </a:r>
          </a:p>
        </p:txBody>
      </p:sp>
      <p:sp>
        <p:nvSpPr>
          <p:cNvPr id="8204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Next</a:t>
            </a:r>
          </a:p>
        </p:txBody>
      </p:sp>
      <p:sp>
        <p:nvSpPr>
          <p:cNvPr id="8205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06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sp>
        <p:nvSpPr>
          <p:cNvPr id="8207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pic>
        <p:nvPicPr>
          <p:cNvPr id="8208" name="Picture 13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558800" y="2274888"/>
            <a:ext cx="27495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Calculate centre of circle:</a:t>
            </a:r>
          </a:p>
        </p:txBody>
      </p:sp>
      <p:pic>
        <p:nvPicPr>
          <p:cNvPr id="35857" name="Picture 17" descr="ti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47180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542925" y="3451225"/>
            <a:ext cx="45910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Calculate gradient of OP (radius to tangent)</a:t>
            </a:r>
          </a:p>
        </p:txBody>
      </p:sp>
      <p:graphicFrame>
        <p:nvGraphicFramePr>
          <p:cNvPr id="35859" name="Object 19"/>
          <p:cNvGraphicFramePr>
            <a:graphicFrameLocks noChangeAspect="1"/>
          </p:cNvGraphicFramePr>
          <p:nvPr/>
        </p:nvGraphicFramePr>
        <p:xfrm>
          <a:off x="3641725" y="2247900"/>
          <a:ext cx="95091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5" name="Equation" r:id="rId7" imgW="457200" imgH="203040" progId="Equation.DSMT4">
                  <p:embed/>
                </p:oleObj>
              </mc:Choice>
              <mc:Fallback>
                <p:oleObj name="Equation" r:id="rId7" imgW="457200" imgH="203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1725" y="2247900"/>
                        <a:ext cx="950913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554038" y="4181475"/>
            <a:ext cx="22606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Gradient of tangent: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468313" y="928688"/>
            <a:ext cx="7258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GB" altLang="en-US" sz="2000">
                <a:latin typeface="Arial" panose="020B0604020202020204" pitchFamily="34" charset="0"/>
              </a:rPr>
              <a:t>Find the equation of the tangent at the point (3, 4) on the circle </a:t>
            </a:r>
          </a:p>
        </p:txBody>
      </p:sp>
      <p:graphicFrame>
        <p:nvGraphicFramePr>
          <p:cNvPr id="35862" name="Object 22"/>
          <p:cNvGraphicFramePr>
            <a:graphicFrameLocks noChangeAspect="1"/>
          </p:cNvGraphicFramePr>
          <p:nvPr/>
        </p:nvGraphicFramePr>
        <p:xfrm>
          <a:off x="5254625" y="3233738"/>
          <a:ext cx="8001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name="Equation" r:id="rId9" imgW="406080" imgH="393480" progId="Equation.DSMT4">
                  <p:embed/>
                </p:oleObj>
              </mc:Choice>
              <mc:Fallback>
                <p:oleObj name="Equation" r:id="rId9" imgW="40608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3233738"/>
                        <a:ext cx="800100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23"/>
          <p:cNvGraphicFramePr>
            <a:graphicFrameLocks noChangeAspect="1"/>
          </p:cNvGraphicFramePr>
          <p:nvPr/>
        </p:nvGraphicFramePr>
        <p:xfrm>
          <a:off x="2903538" y="1443038"/>
          <a:ext cx="344963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Equation" r:id="rId11" imgW="1562100" imgH="228600" progId="Equation.DSMT4">
                  <p:embed/>
                </p:oleObj>
              </mc:Choice>
              <mc:Fallback>
                <p:oleObj name="Equation" r:id="rId11" imgW="1562100" imgH="2286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3538" y="1443038"/>
                        <a:ext cx="344963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4" name="Object 24"/>
          <p:cNvGraphicFramePr>
            <a:graphicFrameLocks noChangeAspect="1"/>
          </p:cNvGraphicFramePr>
          <p:nvPr/>
        </p:nvGraphicFramePr>
        <p:xfrm>
          <a:off x="3097213" y="4168775"/>
          <a:ext cx="92392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8" name="Equation" r:id="rId13" imgW="469800" imgH="177480" progId="Equation.DSMT4">
                  <p:embed/>
                </p:oleObj>
              </mc:Choice>
              <mc:Fallback>
                <p:oleObj name="Equation" r:id="rId13" imgW="469800" imgH="1774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7213" y="4168775"/>
                        <a:ext cx="923925" cy="344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5" name="Text Box 25"/>
          <p:cNvSpPr txBox="1">
            <a:spLocks noChangeArrowheads="1"/>
          </p:cNvSpPr>
          <p:nvPr/>
        </p:nvSpPr>
        <p:spPr bwMode="auto">
          <a:xfrm>
            <a:off x="554038" y="4895850"/>
            <a:ext cx="22606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Equation of tangent:</a:t>
            </a:r>
          </a:p>
        </p:txBody>
      </p:sp>
      <p:graphicFrame>
        <p:nvGraphicFramePr>
          <p:cNvPr id="35866" name="Object 26"/>
          <p:cNvGraphicFramePr>
            <a:graphicFrameLocks noChangeAspect="1"/>
          </p:cNvGraphicFramePr>
          <p:nvPr/>
        </p:nvGraphicFramePr>
        <p:xfrm>
          <a:off x="3121025" y="4887913"/>
          <a:ext cx="1398588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9" name="Equation" r:id="rId15" imgW="711000" imgH="203040" progId="Equation.DSMT4">
                  <p:embed/>
                </p:oleObj>
              </mc:Choice>
              <mc:Fallback>
                <p:oleObj name="Equation" r:id="rId15" imgW="711000" imgH="20304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1025" y="4887913"/>
                        <a:ext cx="1398588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7" name="Text Box 27"/>
          <p:cNvSpPr txBox="1">
            <a:spLocks noChangeArrowheads="1"/>
          </p:cNvSpPr>
          <p:nvPr/>
        </p:nvSpPr>
        <p:spPr bwMode="auto">
          <a:xfrm>
            <a:off x="557213" y="2844800"/>
            <a:ext cx="16573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Make a sketch</a:t>
            </a: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6559550" y="1973263"/>
            <a:ext cx="1681163" cy="1800225"/>
            <a:chOff x="4132" y="1243"/>
            <a:chExt cx="1059" cy="1134"/>
          </a:xfrm>
        </p:grpSpPr>
        <p:grpSp>
          <p:nvGrpSpPr>
            <p:cNvPr id="8217" name="Group 29"/>
            <p:cNvGrpSpPr>
              <a:grpSpLocks/>
            </p:cNvGrpSpPr>
            <p:nvPr/>
          </p:nvGrpSpPr>
          <p:grpSpPr bwMode="auto">
            <a:xfrm>
              <a:off x="4132" y="1243"/>
              <a:ext cx="1043" cy="1134"/>
              <a:chOff x="4132" y="1243"/>
              <a:chExt cx="1043" cy="1134"/>
            </a:xfrm>
          </p:grpSpPr>
          <p:sp>
            <p:nvSpPr>
              <p:cNvPr id="8220" name="Oval 30"/>
              <p:cNvSpPr>
                <a:spLocks noChangeArrowheads="1"/>
              </p:cNvSpPr>
              <p:nvPr/>
            </p:nvSpPr>
            <p:spPr bwMode="auto">
              <a:xfrm>
                <a:off x="4132" y="1417"/>
                <a:ext cx="960" cy="96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8221" name="Line 31"/>
              <p:cNvSpPr>
                <a:spLocks noChangeShapeType="1"/>
              </p:cNvSpPr>
              <p:nvPr/>
            </p:nvSpPr>
            <p:spPr bwMode="auto">
              <a:xfrm>
                <a:off x="4498" y="1243"/>
                <a:ext cx="677" cy="4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22" name="Line 32"/>
              <p:cNvSpPr>
                <a:spLocks noChangeShapeType="1"/>
              </p:cNvSpPr>
              <p:nvPr/>
            </p:nvSpPr>
            <p:spPr bwMode="auto">
              <a:xfrm flipV="1">
                <a:off x="4599" y="1490"/>
                <a:ext cx="283" cy="4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18" name="Text Box 33"/>
            <p:cNvSpPr txBox="1">
              <a:spLocks noChangeArrowheads="1"/>
            </p:cNvSpPr>
            <p:nvPr/>
          </p:nvSpPr>
          <p:spPr bwMode="auto">
            <a:xfrm>
              <a:off x="4438" y="1922"/>
              <a:ext cx="37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Arial" panose="020B0604020202020204" pitchFamily="34" charset="0"/>
                </a:rPr>
                <a:t>O(-1, 2)</a:t>
              </a:r>
            </a:p>
          </p:txBody>
        </p:sp>
        <p:sp>
          <p:nvSpPr>
            <p:cNvPr id="8219" name="Text Box 34"/>
            <p:cNvSpPr txBox="1">
              <a:spLocks noChangeArrowheads="1"/>
            </p:cNvSpPr>
            <p:nvPr/>
          </p:nvSpPr>
          <p:spPr bwMode="auto">
            <a:xfrm>
              <a:off x="4894" y="1356"/>
              <a:ext cx="29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Arial" panose="020B0604020202020204" pitchFamily="34" charset="0"/>
                </a:rPr>
                <a:t>P(3, 4)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6" grpId="0" animBg="1" autoUpdateAnimBg="0"/>
      <p:bldP spid="35858" grpId="0" animBg="1" autoUpdateAnimBg="0"/>
      <p:bldP spid="35860" grpId="0" animBg="1" autoUpdateAnimBg="0"/>
      <p:bldP spid="35865" grpId="0" animBg="1" autoUpdateAnimBg="0"/>
      <p:bldP spid="35867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Maths4Scotland                                                                                     Higher</a:t>
            </a:r>
          </a:p>
        </p:txBody>
      </p:sp>
      <p:grpSp>
        <p:nvGrpSpPr>
          <p:cNvPr id="9224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9247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48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Arial" panose="020B0604020202020204" pitchFamily="34" charset="0"/>
                </a:rPr>
                <a:t>Hint</a:t>
              </a:r>
            </a:p>
          </p:txBody>
        </p:sp>
      </p:grpSp>
      <p:sp>
        <p:nvSpPr>
          <p:cNvPr id="9225" name="AutoShape 6">
            <a:hlinkClick r:id="" action="ppaction://hlinkshowjump?jump=next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6" name="AutoShape 7">
            <a:hlinkClick r:id="" action="ppaction://hlinkshowjump?jump=previous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7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Previous</a:t>
            </a:r>
          </a:p>
        </p:txBody>
      </p:sp>
      <p:sp>
        <p:nvSpPr>
          <p:cNvPr id="9228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Next</a:t>
            </a:r>
          </a:p>
        </p:txBody>
      </p:sp>
      <p:sp>
        <p:nvSpPr>
          <p:cNvPr id="9229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30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sp>
        <p:nvSpPr>
          <p:cNvPr id="9231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pic>
        <p:nvPicPr>
          <p:cNvPr id="9232" name="Picture 13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558800" y="2274888"/>
            <a:ext cx="22415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Find centre of circle:</a:t>
            </a:r>
          </a:p>
        </p:txBody>
      </p:sp>
      <p:pic>
        <p:nvPicPr>
          <p:cNvPr id="36881" name="Picture 17" descr="ti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4718050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82" name="Text Box 18"/>
          <p:cNvSpPr txBox="1">
            <a:spLocks noChangeArrowheads="1"/>
          </p:cNvSpPr>
          <p:nvPr/>
        </p:nvSpPr>
        <p:spPr bwMode="auto">
          <a:xfrm>
            <a:off x="542925" y="3451225"/>
            <a:ext cx="40449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Calculate gradient of radius to tangent</a:t>
            </a:r>
          </a:p>
        </p:txBody>
      </p:sp>
      <p:graphicFrame>
        <p:nvGraphicFramePr>
          <p:cNvPr id="36883" name="Object 19"/>
          <p:cNvGraphicFramePr>
            <a:graphicFrameLocks noChangeAspect="1"/>
          </p:cNvGraphicFramePr>
          <p:nvPr/>
        </p:nvGraphicFramePr>
        <p:xfrm>
          <a:off x="3076575" y="2233613"/>
          <a:ext cx="896938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9" name="Equation" r:id="rId7" imgW="431640" imgH="203040" progId="Equation.DSMT4">
                  <p:embed/>
                </p:oleObj>
              </mc:Choice>
              <mc:Fallback>
                <p:oleObj name="Equation" r:id="rId7" imgW="431640" imgH="203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575" y="2233613"/>
                        <a:ext cx="896938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4" name="Text Box 20"/>
          <p:cNvSpPr txBox="1">
            <a:spLocks noChangeArrowheads="1"/>
          </p:cNvSpPr>
          <p:nvPr/>
        </p:nvSpPr>
        <p:spPr bwMode="auto">
          <a:xfrm>
            <a:off x="554038" y="4181475"/>
            <a:ext cx="22606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Gradient of tangent:</a:t>
            </a: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430213" y="889000"/>
            <a:ext cx="81915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lnSpc>
                <a:spcPct val="125000"/>
              </a:lnSpc>
            </a:pPr>
            <a:r>
              <a:rPr lang="en-GB" altLang="en-US" sz="2000">
                <a:latin typeface="Arial" panose="020B0604020202020204" pitchFamily="34" charset="0"/>
              </a:rPr>
              <a:t>The point P(2, 3) lies on the circle</a:t>
            </a:r>
          </a:p>
          <a:p>
            <a:pPr algn="l" eaLnBrk="1" hangingPunct="1">
              <a:lnSpc>
                <a:spcPct val="125000"/>
              </a:lnSpc>
            </a:pPr>
            <a:r>
              <a:rPr lang="en-GB" altLang="en-US" sz="2000">
                <a:latin typeface="Arial" panose="020B0604020202020204" pitchFamily="34" charset="0"/>
              </a:rPr>
              <a:t>Find the equation of the tangent at P.</a:t>
            </a:r>
            <a:endParaRPr lang="en-GB" altLang="en-US" sz="2000" b="1">
              <a:latin typeface="Arial" panose="020B0604020202020204" pitchFamily="34" charset="0"/>
            </a:endParaRPr>
          </a:p>
        </p:txBody>
      </p:sp>
      <p:graphicFrame>
        <p:nvGraphicFramePr>
          <p:cNvPr id="36886" name="Object 22"/>
          <p:cNvGraphicFramePr>
            <a:graphicFrameLocks noChangeAspect="1"/>
          </p:cNvGraphicFramePr>
          <p:nvPr/>
        </p:nvGraphicFramePr>
        <p:xfrm>
          <a:off x="4975225" y="3233738"/>
          <a:ext cx="8001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Equation" r:id="rId9" imgW="406080" imgH="393480" progId="Equation.DSMT4">
                  <p:embed/>
                </p:oleObj>
              </mc:Choice>
              <mc:Fallback>
                <p:oleObj name="Equation" r:id="rId9" imgW="406080" imgH="39348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5225" y="3233738"/>
                        <a:ext cx="800100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7" name="Object 23"/>
          <p:cNvGraphicFramePr>
            <a:graphicFrameLocks noChangeAspect="1"/>
          </p:cNvGraphicFramePr>
          <p:nvPr/>
        </p:nvGraphicFramePr>
        <p:xfrm>
          <a:off x="3048000" y="3960813"/>
          <a:ext cx="10239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1" name="Equation" r:id="rId11" imgW="520560" imgH="393480" progId="Equation.DSMT4">
                  <p:embed/>
                </p:oleObj>
              </mc:Choice>
              <mc:Fallback>
                <p:oleObj name="Equation" r:id="rId11" imgW="520560" imgH="39348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960813"/>
                        <a:ext cx="1023938" cy="76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8" name="Text Box 24"/>
          <p:cNvSpPr txBox="1">
            <a:spLocks noChangeArrowheads="1"/>
          </p:cNvSpPr>
          <p:nvPr/>
        </p:nvSpPr>
        <p:spPr bwMode="auto">
          <a:xfrm>
            <a:off x="554038" y="4895850"/>
            <a:ext cx="22606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Equation of tangent:</a:t>
            </a:r>
          </a:p>
        </p:txBody>
      </p:sp>
      <p:graphicFrame>
        <p:nvGraphicFramePr>
          <p:cNvPr id="36889" name="Object 25"/>
          <p:cNvGraphicFramePr>
            <a:graphicFrameLocks noChangeAspect="1"/>
          </p:cNvGraphicFramePr>
          <p:nvPr/>
        </p:nvGraphicFramePr>
        <p:xfrm>
          <a:off x="3046413" y="4887913"/>
          <a:ext cx="154781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2" name="Equation" r:id="rId13" imgW="787320" imgH="203040" progId="Equation.DSMT4">
                  <p:embed/>
                </p:oleObj>
              </mc:Choice>
              <mc:Fallback>
                <p:oleObj name="Equation" r:id="rId13" imgW="787320" imgH="2030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6413" y="4887913"/>
                        <a:ext cx="1547812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0" name="Text Box 26"/>
          <p:cNvSpPr txBox="1">
            <a:spLocks noChangeArrowheads="1"/>
          </p:cNvSpPr>
          <p:nvPr/>
        </p:nvSpPr>
        <p:spPr bwMode="auto">
          <a:xfrm>
            <a:off x="557213" y="2844800"/>
            <a:ext cx="16573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Make a sketch</a:t>
            </a:r>
          </a:p>
        </p:txBody>
      </p:sp>
      <p:graphicFrame>
        <p:nvGraphicFramePr>
          <p:cNvPr id="9222" name="Object 27"/>
          <p:cNvGraphicFramePr>
            <a:graphicFrameLocks noChangeAspect="1"/>
          </p:cNvGraphicFramePr>
          <p:nvPr/>
        </p:nvGraphicFramePr>
        <p:xfrm>
          <a:off x="4525963" y="960438"/>
          <a:ext cx="2274887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name="Equation" r:id="rId15" imgW="1333500" imgH="228600" progId="Equation.DSMT4">
                  <p:embed/>
                </p:oleObj>
              </mc:Choice>
              <mc:Fallback>
                <p:oleObj name="Equation" r:id="rId15" imgW="1333500" imgH="2286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5963" y="960438"/>
                        <a:ext cx="2274887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6559550" y="1973263"/>
            <a:ext cx="1681163" cy="1800225"/>
            <a:chOff x="4132" y="1243"/>
            <a:chExt cx="1059" cy="1134"/>
          </a:xfrm>
        </p:grpSpPr>
        <p:grpSp>
          <p:nvGrpSpPr>
            <p:cNvPr id="9241" name="Group 29"/>
            <p:cNvGrpSpPr>
              <a:grpSpLocks/>
            </p:cNvGrpSpPr>
            <p:nvPr/>
          </p:nvGrpSpPr>
          <p:grpSpPr bwMode="auto">
            <a:xfrm>
              <a:off x="4132" y="1243"/>
              <a:ext cx="1043" cy="1134"/>
              <a:chOff x="4132" y="1243"/>
              <a:chExt cx="1043" cy="1134"/>
            </a:xfrm>
          </p:grpSpPr>
          <p:sp>
            <p:nvSpPr>
              <p:cNvPr id="9244" name="Oval 30"/>
              <p:cNvSpPr>
                <a:spLocks noChangeArrowheads="1"/>
              </p:cNvSpPr>
              <p:nvPr/>
            </p:nvSpPr>
            <p:spPr bwMode="auto">
              <a:xfrm>
                <a:off x="4132" y="1417"/>
                <a:ext cx="960" cy="96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9245" name="Line 31"/>
              <p:cNvSpPr>
                <a:spLocks noChangeShapeType="1"/>
              </p:cNvSpPr>
              <p:nvPr/>
            </p:nvSpPr>
            <p:spPr bwMode="auto">
              <a:xfrm>
                <a:off x="4498" y="1243"/>
                <a:ext cx="677" cy="4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46" name="Line 32"/>
              <p:cNvSpPr>
                <a:spLocks noChangeShapeType="1"/>
              </p:cNvSpPr>
              <p:nvPr/>
            </p:nvSpPr>
            <p:spPr bwMode="auto">
              <a:xfrm flipV="1">
                <a:off x="4599" y="1490"/>
                <a:ext cx="283" cy="40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42" name="Text Box 33"/>
            <p:cNvSpPr txBox="1">
              <a:spLocks noChangeArrowheads="1"/>
            </p:cNvSpPr>
            <p:nvPr/>
          </p:nvSpPr>
          <p:spPr bwMode="auto">
            <a:xfrm>
              <a:off x="4438" y="1922"/>
              <a:ext cx="37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Arial" panose="020B0604020202020204" pitchFamily="34" charset="0"/>
                </a:rPr>
                <a:t>O(-1, 1)</a:t>
              </a:r>
            </a:p>
          </p:txBody>
        </p:sp>
        <p:sp>
          <p:nvSpPr>
            <p:cNvPr id="9243" name="Text Box 34"/>
            <p:cNvSpPr txBox="1">
              <a:spLocks noChangeArrowheads="1"/>
            </p:cNvSpPr>
            <p:nvPr/>
          </p:nvSpPr>
          <p:spPr bwMode="auto">
            <a:xfrm>
              <a:off x="4894" y="1356"/>
              <a:ext cx="29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>
                  <a:latin typeface="Arial" panose="020B0604020202020204" pitchFamily="34" charset="0"/>
                </a:rPr>
                <a:t>P(2, 3)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0" grpId="0" animBg="1" autoUpdateAnimBg="0"/>
      <p:bldP spid="36882" grpId="0" animBg="1" autoUpdateAnimBg="0"/>
      <p:bldP spid="36884" grpId="0" animBg="1" autoUpdateAnimBg="0"/>
      <p:bldP spid="36888" grpId="0" animBg="1" autoUpdateAnimBg="0"/>
      <p:bldP spid="36890" grpId="0" animBg="1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2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Maths4Scotland                                                                                     Higher</a:t>
            </a:r>
          </a:p>
        </p:txBody>
      </p:sp>
      <p:grpSp>
        <p:nvGrpSpPr>
          <p:cNvPr id="10253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10274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75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Arial" panose="020B0604020202020204" pitchFamily="34" charset="0"/>
                </a:rPr>
                <a:t>Hint</a:t>
              </a:r>
            </a:p>
          </p:txBody>
        </p:sp>
      </p:grpSp>
      <p:sp>
        <p:nvSpPr>
          <p:cNvPr id="10254" name="AutoShape 6">
            <a:hlinkClick r:id="" action="ppaction://hlinkshowjump?jump=next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5" name="AutoShape 7">
            <a:hlinkClick r:id="" action="ppaction://hlinkshowjump?jump=previous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6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Previous</a:t>
            </a:r>
          </a:p>
        </p:txBody>
      </p:sp>
      <p:sp>
        <p:nvSpPr>
          <p:cNvPr id="10257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Next</a:t>
            </a:r>
          </a:p>
        </p:txBody>
      </p:sp>
      <p:sp>
        <p:nvSpPr>
          <p:cNvPr id="10258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9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sp>
        <p:nvSpPr>
          <p:cNvPr id="10260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pic>
        <p:nvPicPr>
          <p:cNvPr id="10261" name="Picture 13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16" descr="2003-1%20Q%20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827088"/>
            <a:ext cx="3205162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5" name="Picture 17" descr="tic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525621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538163" y="3906838"/>
            <a:ext cx="2347912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A is centre of small circle</a:t>
            </a:r>
          </a:p>
        </p:txBody>
      </p:sp>
      <p:sp>
        <p:nvSpPr>
          <p:cNvPr id="10265" name="Text Box 19"/>
          <p:cNvSpPr txBox="1">
            <a:spLocks noChangeArrowheads="1"/>
          </p:cNvSpPr>
          <p:nvPr/>
        </p:nvSpPr>
        <p:spPr bwMode="auto">
          <a:xfrm>
            <a:off x="487363" y="692150"/>
            <a:ext cx="6043612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/>
            <a:r>
              <a:rPr lang="en-GB" altLang="en-US" sz="1600"/>
              <a:t>O, A and B are the centres of the three circles shown in</a:t>
            </a:r>
          </a:p>
          <a:p>
            <a:pPr algn="l" eaLnBrk="1" hangingPunct="1"/>
            <a:r>
              <a:rPr lang="en-GB" altLang="en-US" sz="1600"/>
              <a:t>the diagram. The two outer circles are congruent, each</a:t>
            </a:r>
          </a:p>
          <a:p>
            <a:pPr algn="l" eaLnBrk="1" hangingPunct="1"/>
            <a:r>
              <a:rPr lang="en-GB" altLang="en-US" sz="1600"/>
              <a:t>touches the smallest circle. Circle centre A has equation </a:t>
            </a:r>
          </a:p>
          <a:p>
            <a:pPr algn="l" eaLnBrk="1" hangingPunct="1"/>
            <a:r>
              <a:rPr lang="en-GB" altLang="en-US" sz="1600"/>
              <a:t> </a:t>
            </a:r>
          </a:p>
          <a:p>
            <a:pPr algn="l" eaLnBrk="1" hangingPunct="1">
              <a:spcBef>
                <a:spcPct val="30000"/>
              </a:spcBef>
            </a:pPr>
            <a:r>
              <a:rPr lang="en-GB" altLang="en-US" sz="1600"/>
              <a:t>The three centres lie on a parabola whose axis of symmetry</a:t>
            </a:r>
          </a:p>
          <a:p>
            <a:pPr algn="l" eaLnBrk="1" hangingPunct="1"/>
            <a:r>
              <a:rPr lang="en-GB" altLang="en-US" sz="1600"/>
              <a:t>is shown the by broken line through A.</a:t>
            </a:r>
          </a:p>
          <a:p>
            <a:pPr algn="l" eaLnBrk="1" hangingPunct="1"/>
            <a:r>
              <a:rPr lang="en-GB" altLang="en-US" sz="1600"/>
              <a:t>   a)   i)   State coordinates of A and find length of line OA.</a:t>
            </a:r>
          </a:p>
          <a:p>
            <a:pPr algn="l" eaLnBrk="1" hangingPunct="1"/>
            <a:r>
              <a:rPr lang="en-GB" altLang="en-US" sz="1600"/>
              <a:t>         ii)   Hence find the equation of the circle with centre B.</a:t>
            </a:r>
          </a:p>
          <a:p>
            <a:pPr algn="l" eaLnBrk="1" hangingPunct="1"/>
            <a:r>
              <a:rPr lang="en-GB" altLang="en-US" sz="1600"/>
              <a:t>   b)   The equation of the parabola can be written in the form  	</a:t>
            </a:r>
          </a:p>
        </p:txBody>
      </p:sp>
      <p:graphicFrame>
        <p:nvGraphicFramePr>
          <p:cNvPr id="10242" name="Object 20"/>
          <p:cNvGraphicFramePr>
            <a:graphicFrameLocks noChangeAspect="1"/>
          </p:cNvGraphicFramePr>
          <p:nvPr/>
        </p:nvGraphicFramePr>
        <p:xfrm>
          <a:off x="2006600" y="1825625"/>
          <a:ext cx="20320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6" name="Equation" r:id="rId8" imgW="1485900" imgH="279400" progId="Equation.DSMT4">
                  <p:embed/>
                </p:oleObj>
              </mc:Choice>
              <mc:Fallback>
                <p:oleObj name="Equation" r:id="rId8" imgW="1485900" imgH="2794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6600" y="1825625"/>
                        <a:ext cx="2032000" cy="377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21"/>
          <p:cNvGraphicFramePr>
            <a:graphicFrameLocks noChangeAspect="1"/>
          </p:cNvGraphicFramePr>
          <p:nvPr/>
        </p:nvGraphicFramePr>
        <p:xfrm>
          <a:off x="5764213" y="2986088"/>
          <a:ext cx="1468437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7" name="Equation" r:id="rId10" imgW="850531" imgH="203112" progId="Equation.DSMT4">
                  <p:embed/>
                </p:oleObj>
              </mc:Choice>
              <mc:Fallback>
                <p:oleObj name="Equation" r:id="rId10" imgW="850531" imgH="203112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4213" y="2986088"/>
                        <a:ext cx="1468437" cy="34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0" name="Object 22"/>
          <p:cNvGraphicFramePr>
            <a:graphicFrameLocks noChangeAspect="1"/>
          </p:cNvGraphicFramePr>
          <p:nvPr/>
        </p:nvGraphicFramePr>
        <p:xfrm>
          <a:off x="3036888" y="3913188"/>
          <a:ext cx="1157287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8" name="Equation" r:id="rId12" imgW="660240" imgH="203040" progId="Equation.DSMT4">
                  <p:embed/>
                </p:oleObj>
              </mc:Choice>
              <mc:Fallback>
                <p:oleObj name="Equation" r:id="rId12" imgW="660240" imgH="20304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6888" y="3913188"/>
                        <a:ext cx="1157287" cy="350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1" name="Text Box 23"/>
          <p:cNvSpPr txBox="1">
            <a:spLocks noChangeArrowheads="1"/>
          </p:cNvSpPr>
          <p:nvPr/>
        </p:nvSpPr>
        <p:spPr bwMode="auto">
          <a:xfrm>
            <a:off x="4478338" y="3867150"/>
            <a:ext cx="2466975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Find OA (Distance formula)</a:t>
            </a:r>
          </a:p>
        </p:txBody>
      </p:sp>
      <p:graphicFrame>
        <p:nvGraphicFramePr>
          <p:cNvPr id="37912" name="Object 24"/>
          <p:cNvGraphicFramePr>
            <a:graphicFrameLocks noChangeAspect="1"/>
          </p:cNvGraphicFramePr>
          <p:nvPr/>
        </p:nvGraphicFramePr>
        <p:xfrm>
          <a:off x="7229475" y="3883025"/>
          <a:ext cx="311150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9" name="Equation" r:id="rId14" imgW="177480" imgH="177480" progId="Equation.DSMT4">
                  <p:embed/>
                </p:oleObj>
              </mc:Choice>
              <mc:Fallback>
                <p:oleObj name="Equation" r:id="rId14" imgW="177480" imgH="1774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9475" y="3883025"/>
                        <a:ext cx="311150" cy="306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3" name="Text Box 25"/>
          <p:cNvSpPr txBox="1">
            <a:spLocks noChangeArrowheads="1"/>
          </p:cNvSpPr>
          <p:nvPr/>
        </p:nvSpPr>
        <p:spPr bwMode="auto">
          <a:xfrm>
            <a:off x="4484688" y="4364038"/>
            <a:ext cx="2859087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Find radius of circle A from eqn.</a:t>
            </a:r>
          </a:p>
        </p:txBody>
      </p:sp>
      <p:sp>
        <p:nvSpPr>
          <p:cNvPr id="37914" name="Text Box 26"/>
          <p:cNvSpPr txBox="1">
            <a:spLocks noChangeArrowheads="1"/>
          </p:cNvSpPr>
          <p:nvPr/>
        </p:nvSpPr>
        <p:spPr bwMode="auto">
          <a:xfrm>
            <a:off x="546100" y="4394200"/>
            <a:ext cx="2119313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Use symmetry, find B</a:t>
            </a:r>
          </a:p>
        </p:txBody>
      </p:sp>
      <p:graphicFrame>
        <p:nvGraphicFramePr>
          <p:cNvPr id="37915" name="Object 27"/>
          <p:cNvGraphicFramePr>
            <a:graphicFrameLocks noChangeAspect="1"/>
          </p:cNvGraphicFramePr>
          <p:nvPr/>
        </p:nvGraphicFramePr>
        <p:xfrm>
          <a:off x="2882900" y="4400550"/>
          <a:ext cx="979488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0" name="Equation" r:id="rId16" imgW="558720" imgH="203040" progId="Equation.DSMT4">
                  <p:embed/>
                </p:oleObj>
              </mc:Choice>
              <mc:Fallback>
                <p:oleObj name="Equation" r:id="rId16" imgW="558720" imgH="20304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4400550"/>
                        <a:ext cx="979488" cy="350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6" name="Object 28"/>
          <p:cNvGraphicFramePr>
            <a:graphicFrameLocks noChangeAspect="1"/>
          </p:cNvGraphicFramePr>
          <p:nvPr/>
        </p:nvGraphicFramePr>
        <p:xfrm>
          <a:off x="7518400" y="4370388"/>
          <a:ext cx="201613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1" name="Equation" r:id="rId18" imgW="114120" imgH="177480" progId="Equation.DSMT4">
                  <p:embed/>
                </p:oleObj>
              </mc:Choice>
              <mc:Fallback>
                <p:oleObj name="Equation" r:id="rId18" imgW="114120" imgH="17748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400" y="4370388"/>
                        <a:ext cx="201613" cy="306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7" name="Text Box 29"/>
          <p:cNvSpPr txBox="1">
            <a:spLocks noChangeArrowheads="1"/>
          </p:cNvSpPr>
          <p:nvPr/>
        </p:nvSpPr>
        <p:spPr bwMode="auto">
          <a:xfrm>
            <a:off x="546100" y="4878388"/>
            <a:ext cx="2092325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Find radius of circle B</a:t>
            </a:r>
          </a:p>
        </p:txBody>
      </p:sp>
      <p:graphicFrame>
        <p:nvGraphicFramePr>
          <p:cNvPr id="37918" name="Object 30"/>
          <p:cNvGraphicFramePr>
            <a:graphicFrameLocks noChangeAspect="1"/>
          </p:cNvGraphicFramePr>
          <p:nvPr/>
        </p:nvGraphicFramePr>
        <p:xfrm>
          <a:off x="2930525" y="4892675"/>
          <a:ext cx="1046163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2" name="Equation" r:id="rId20" imgW="596880" imgH="177480" progId="Equation.DSMT4">
                  <p:embed/>
                </p:oleObj>
              </mc:Choice>
              <mc:Fallback>
                <p:oleObj name="Equation" r:id="rId20" imgW="596880" imgH="17748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525" y="4892675"/>
                        <a:ext cx="1046163" cy="306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0" name="Text Box 31"/>
          <p:cNvSpPr txBox="1">
            <a:spLocks noChangeArrowheads="1"/>
          </p:cNvSpPr>
          <p:nvPr/>
        </p:nvSpPr>
        <p:spPr bwMode="auto">
          <a:xfrm>
            <a:off x="7385050" y="2997200"/>
            <a:ext cx="14843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latin typeface="Arial" panose="020B0604020202020204" pitchFamily="34" charset="0"/>
              </a:rPr>
              <a:t>Find </a:t>
            </a:r>
            <a:r>
              <a:rPr lang="en-GB" altLang="en-US" sz="1600" i="1">
                <a:latin typeface="Arial" panose="020B0604020202020204" pitchFamily="34" charset="0"/>
              </a:rPr>
              <a:t>p</a:t>
            </a:r>
            <a:r>
              <a:rPr lang="en-GB" altLang="en-US" sz="1600">
                <a:latin typeface="Arial" panose="020B0604020202020204" pitchFamily="34" charset="0"/>
              </a:rPr>
              <a:t>  and  </a:t>
            </a:r>
            <a:r>
              <a:rPr lang="en-GB" altLang="en-US" sz="1600" i="1">
                <a:latin typeface="Arial" panose="020B0604020202020204" pitchFamily="34" charset="0"/>
              </a:rPr>
              <a:t>q</a:t>
            </a:r>
            <a:r>
              <a:rPr lang="en-GB" altLang="en-US" sz="16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7920" name="Text Box 32"/>
          <p:cNvSpPr txBox="1">
            <a:spLocks noChangeArrowheads="1"/>
          </p:cNvSpPr>
          <p:nvPr/>
        </p:nvSpPr>
        <p:spPr bwMode="auto">
          <a:xfrm>
            <a:off x="4486275" y="4894263"/>
            <a:ext cx="100330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Eqn. of B</a:t>
            </a:r>
          </a:p>
        </p:txBody>
      </p:sp>
      <p:graphicFrame>
        <p:nvGraphicFramePr>
          <p:cNvPr id="37921" name="Object 33"/>
          <p:cNvGraphicFramePr>
            <a:graphicFrameLocks noChangeAspect="1"/>
          </p:cNvGraphicFramePr>
          <p:nvPr/>
        </p:nvGraphicFramePr>
        <p:xfrm>
          <a:off x="5634038" y="4864100"/>
          <a:ext cx="2047875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3" name="Equation" r:id="rId22" imgW="1168200" imgH="228600" progId="Equation.DSMT4">
                  <p:embed/>
                </p:oleObj>
              </mc:Choice>
              <mc:Fallback>
                <p:oleObj name="Equation" r:id="rId22" imgW="1168200" imgH="22860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4038" y="4864100"/>
                        <a:ext cx="2047875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2" name="Text Box 34"/>
          <p:cNvSpPr txBox="1">
            <a:spLocks noChangeArrowheads="1"/>
          </p:cNvSpPr>
          <p:nvPr/>
        </p:nvSpPr>
        <p:spPr bwMode="auto">
          <a:xfrm>
            <a:off x="560388" y="5370513"/>
            <a:ext cx="2455862" cy="5810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/>
              <a:t>Points O, A, B lie on parabola – subst. A and B in turn</a:t>
            </a:r>
          </a:p>
        </p:txBody>
      </p:sp>
      <p:graphicFrame>
        <p:nvGraphicFramePr>
          <p:cNvPr id="37923" name="Object 35"/>
          <p:cNvGraphicFramePr>
            <a:graphicFrameLocks noChangeAspect="1"/>
          </p:cNvGraphicFramePr>
          <p:nvPr/>
        </p:nvGraphicFramePr>
        <p:xfrm>
          <a:off x="3162300" y="5376863"/>
          <a:ext cx="1431925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4" name="Equation" r:id="rId24" imgW="1054080" imgH="431640" progId="Equation.DSMT4">
                  <p:embed/>
                </p:oleObj>
              </mc:Choice>
              <mc:Fallback>
                <p:oleObj name="Equation" r:id="rId24" imgW="1054080" imgH="43164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300" y="5376863"/>
                        <a:ext cx="1431925" cy="57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4" name="Text Box 36"/>
          <p:cNvSpPr txBox="1">
            <a:spLocks noChangeArrowheads="1"/>
          </p:cNvSpPr>
          <p:nvPr/>
        </p:nvSpPr>
        <p:spPr bwMode="auto">
          <a:xfrm>
            <a:off x="4729163" y="5473700"/>
            <a:ext cx="747712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Solve:</a:t>
            </a:r>
          </a:p>
        </p:txBody>
      </p:sp>
      <p:graphicFrame>
        <p:nvGraphicFramePr>
          <p:cNvPr id="37925" name="Object 37"/>
          <p:cNvGraphicFramePr>
            <a:graphicFrameLocks noChangeAspect="1"/>
          </p:cNvGraphicFramePr>
          <p:nvPr/>
        </p:nvGraphicFramePr>
        <p:xfrm>
          <a:off x="5576888" y="5435600"/>
          <a:ext cx="1539875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5" name="Equation" r:id="rId26" imgW="1054080" imgH="317160" progId="Equation.DSMT4">
                  <p:embed/>
                </p:oleObj>
              </mc:Choice>
              <mc:Fallback>
                <p:oleObj name="Equation" r:id="rId26" imgW="1054080" imgH="317160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6888" y="5435600"/>
                        <a:ext cx="1539875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7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7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7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7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6" grpId="0" animBg="1" autoUpdateAnimBg="0"/>
      <p:bldP spid="37911" grpId="0" animBg="1" autoUpdateAnimBg="0"/>
      <p:bldP spid="37913" grpId="0" animBg="1" autoUpdateAnimBg="0"/>
      <p:bldP spid="37914" grpId="0" animBg="1" autoUpdateAnimBg="0"/>
      <p:bldP spid="37917" grpId="0" animBg="1" autoUpdateAnimBg="0"/>
      <p:bldP spid="37920" grpId="0" animBg="1" autoUpdateAnimBg="0"/>
      <p:bldP spid="37922" grpId="0" animBg="1" autoUpdateAnimBg="0"/>
      <p:bldP spid="37924" grpId="0" animBg="1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6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Maths4Scotland                                                                                     Higher</a:t>
            </a:r>
          </a:p>
        </p:txBody>
      </p:sp>
      <p:grpSp>
        <p:nvGrpSpPr>
          <p:cNvPr id="11277" name="Group 3"/>
          <p:cNvGrpSpPr>
            <a:grpSpLocks/>
          </p:cNvGrpSpPr>
          <p:nvPr/>
        </p:nvGrpSpPr>
        <p:grpSpPr bwMode="auto">
          <a:xfrm>
            <a:off x="8153400" y="5168900"/>
            <a:ext cx="552450" cy="847725"/>
            <a:chOff x="4992" y="3120"/>
            <a:chExt cx="348" cy="534"/>
          </a:xfrm>
        </p:grpSpPr>
        <p:pic>
          <p:nvPicPr>
            <p:cNvPr id="11299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300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Arial" panose="020B0604020202020204" pitchFamily="34" charset="0"/>
                </a:rPr>
                <a:t>Hint</a:t>
              </a:r>
            </a:p>
          </p:txBody>
        </p:sp>
      </p:grpSp>
      <p:sp>
        <p:nvSpPr>
          <p:cNvPr id="11278" name="AutoShape 6">
            <a:hlinkClick r:id="" action="ppaction://hlinkshowjump?jump=next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79" name="AutoShape 7">
            <a:hlinkClick r:id="" action="ppaction://hlinkshowjump?jump=previous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0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Previous</a:t>
            </a:r>
          </a:p>
        </p:txBody>
      </p:sp>
      <p:sp>
        <p:nvSpPr>
          <p:cNvPr id="11281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Next</a:t>
            </a:r>
          </a:p>
        </p:txBody>
      </p:sp>
      <p:sp>
        <p:nvSpPr>
          <p:cNvPr id="11282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83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sp>
        <p:nvSpPr>
          <p:cNvPr id="11284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pic>
        <p:nvPicPr>
          <p:cNvPr id="11285" name="Picture 13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444500" y="3487738"/>
            <a:ext cx="2052638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Find centre of circle P:</a:t>
            </a:r>
          </a:p>
        </p:txBody>
      </p:sp>
      <p:pic>
        <p:nvPicPr>
          <p:cNvPr id="38929" name="Picture 17" descr="ti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8" y="5380038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30" name="Text Box 18"/>
          <p:cNvSpPr txBox="1">
            <a:spLocks noChangeArrowheads="1"/>
          </p:cNvSpPr>
          <p:nvPr/>
        </p:nvSpPr>
        <p:spPr bwMode="auto">
          <a:xfrm>
            <a:off x="473075" y="4502150"/>
            <a:ext cx="31877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Gradient of radius of Q to tangent:</a:t>
            </a:r>
          </a:p>
        </p:txBody>
      </p:sp>
      <p:graphicFrame>
        <p:nvGraphicFramePr>
          <p:cNvPr id="38931" name="Object 19"/>
          <p:cNvGraphicFramePr>
            <a:graphicFrameLocks noChangeAspect="1"/>
          </p:cNvGraphicFramePr>
          <p:nvPr/>
        </p:nvGraphicFramePr>
        <p:xfrm>
          <a:off x="2630488" y="3498850"/>
          <a:ext cx="70485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1" name="Equation" r:id="rId7" imgW="380880" imgH="203040" progId="Equation.DSMT4">
                  <p:embed/>
                </p:oleObj>
              </mc:Choice>
              <mc:Fallback>
                <p:oleObj name="Equation" r:id="rId7" imgW="380880" imgH="203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0488" y="3498850"/>
                        <a:ext cx="70485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2" name="Text Box 20"/>
          <p:cNvSpPr txBox="1">
            <a:spLocks noChangeArrowheads="1"/>
          </p:cNvSpPr>
          <p:nvPr/>
        </p:nvSpPr>
        <p:spPr bwMode="auto">
          <a:xfrm>
            <a:off x="473075" y="5006975"/>
            <a:ext cx="18986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Equation of tangent:</a:t>
            </a:r>
          </a:p>
        </p:txBody>
      </p:sp>
      <p:graphicFrame>
        <p:nvGraphicFramePr>
          <p:cNvPr id="38933" name="Object 21"/>
          <p:cNvGraphicFramePr>
            <a:graphicFrameLocks noChangeAspect="1"/>
          </p:cNvGraphicFramePr>
          <p:nvPr/>
        </p:nvGraphicFramePr>
        <p:xfrm>
          <a:off x="2606675" y="4999038"/>
          <a:ext cx="1122363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2" name="Equation" r:id="rId9" imgW="571320" imgH="203040" progId="Equation.DSMT4">
                  <p:embed/>
                </p:oleObj>
              </mc:Choice>
              <mc:Fallback>
                <p:oleObj name="Equation" r:id="rId9" imgW="571320" imgH="20304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6675" y="4999038"/>
                        <a:ext cx="1122363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495300" y="5486400"/>
            <a:ext cx="2460625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Solve eqns. simultaneously</a:t>
            </a:r>
          </a:p>
        </p:txBody>
      </p:sp>
      <p:grpSp>
        <p:nvGrpSpPr>
          <p:cNvPr id="11291" name="Group 23"/>
          <p:cNvGrpSpPr>
            <a:grpSpLocks/>
          </p:cNvGrpSpPr>
          <p:nvPr/>
        </p:nvGrpSpPr>
        <p:grpSpPr bwMode="auto">
          <a:xfrm>
            <a:off x="442913" y="730250"/>
            <a:ext cx="8191500" cy="2747963"/>
            <a:chOff x="279" y="460"/>
            <a:chExt cx="5160" cy="1731"/>
          </a:xfrm>
        </p:grpSpPr>
        <p:sp>
          <p:nvSpPr>
            <p:cNvPr id="11298" name="Text Box 24"/>
            <p:cNvSpPr txBox="1">
              <a:spLocks noChangeArrowheads="1"/>
            </p:cNvSpPr>
            <p:nvPr/>
          </p:nvSpPr>
          <p:spPr bwMode="auto">
            <a:xfrm>
              <a:off x="279" y="460"/>
              <a:ext cx="5160" cy="1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 eaLnBrk="1" hangingPunct="1">
                <a:lnSpc>
                  <a:spcPct val="120000"/>
                </a:lnSpc>
              </a:pPr>
              <a:r>
                <a:rPr lang="en-GB" altLang="en-US" sz="1800"/>
                <a:t>Circle P has equation                                               Circle Q has centre (–2, –1) and radius 2</a:t>
              </a:r>
              <a:r>
                <a:rPr lang="en-GB" altLang="en-US" sz="1800">
                  <a:sym typeface="Symbol" panose="05050102010706020507" pitchFamily="18" charset="2"/>
                </a:rPr>
                <a:t></a:t>
              </a:r>
              <a:r>
                <a:rPr lang="en-GB" altLang="en-US" sz="1800"/>
                <a:t>2.</a:t>
              </a:r>
            </a:p>
            <a:p>
              <a:pPr algn="l" eaLnBrk="1" hangingPunct="1">
                <a:lnSpc>
                  <a:spcPct val="120000"/>
                </a:lnSpc>
              </a:pPr>
              <a:r>
                <a:rPr lang="en-GB" altLang="en-US" sz="1800"/>
                <a:t>  a)  i)   Show that the radius of circle P is 4</a:t>
              </a:r>
              <a:r>
                <a:rPr lang="en-GB" altLang="en-US" sz="1800">
                  <a:sym typeface="Symbol" panose="05050102010706020507" pitchFamily="18" charset="2"/>
                </a:rPr>
                <a:t></a:t>
              </a:r>
              <a:r>
                <a:rPr lang="en-GB" altLang="en-US" sz="1800"/>
                <a:t>2</a:t>
              </a:r>
            </a:p>
            <a:p>
              <a:pPr algn="l" eaLnBrk="1" hangingPunct="1">
                <a:lnSpc>
                  <a:spcPct val="120000"/>
                </a:lnSpc>
              </a:pPr>
              <a:r>
                <a:rPr lang="en-GB" altLang="en-US" sz="1800"/>
                <a:t>       ii)  Hence show that circles P and Q touch. </a:t>
              </a:r>
            </a:p>
            <a:p>
              <a:pPr algn="l" eaLnBrk="1" hangingPunct="1">
                <a:lnSpc>
                  <a:spcPct val="120000"/>
                </a:lnSpc>
              </a:pPr>
              <a:r>
                <a:rPr lang="en-GB" altLang="en-US" sz="1800"/>
                <a:t>  b)  Find the equation of the tangent to circle Q at the point (–4, 1) </a:t>
              </a:r>
            </a:p>
            <a:p>
              <a:pPr algn="l" eaLnBrk="1" hangingPunct="1">
                <a:lnSpc>
                  <a:spcPct val="120000"/>
                </a:lnSpc>
              </a:pPr>
              <a:r>
                <a:rPr lang="en-GB" altLang="en-US" sz="1800"/>
                <a:t>  c)  The tangent in (b) intersects circle P in two points. Find the x co-ordinates of the points of  </a:t>
              </a:r>
            </a:p>
            <a:p>
              <a:pPr algn="l" eaLnBrk="1" hangingPunct="1">
                <a:lnSpc>
                  <a:spcPct val="120000"/>
                </a:lnSpc>
              </a:pPr>
              <a:r>
                <a:rPr lang="en-GB" altLang="en-US" sz="1800"/>
                <a:t>        intersection, expressing your answers in the form </a:t>
              </a:r>
            </a:p>
          </p:txBody>
        </p:sp>
        <p:graphicFrame>
          <p:nvGraphicFramePr>
            <p:cNvPr id="11274" name="Object 25"/>
            <p:cNvGraphicFramePr>
              <a:graphicFrameLocks noChangeAspect="1"/>
            </p:cNvGraphicFramePr>
            <p:nvPr/>
          </p:nvGraphicFramePr>
          <p:xfrm>
            <a:off x="1528" y="505"/>
            <a:ext cx="1474" cy="2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3" name="Equation" r:id="rId11" imgW="1549400" imgH="228600" progId="Equation.DSMT4">
                    <p:embed/>
                  </p:oleObj>
                </mc:Choice>
                <mc:Fallback>
                  <p:oleObj name="Equation" r:id="rId11" imgW="1549400" imgH="228600" progId="Equation.DSMT4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8" y="505"/>
                          <a:ext cx="1474" cy="21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75" name="Object 26"/>
            <p:cNvGraphicFramePr>
              <a:graphicFrameLocks noChangeAspect="1"/>
            </p:cNvGraphicFramePr>
            <p:nvPr/>
          </p:nvGraphicFramePr>
          <p:xfrm>
            <a:off x="3237" y="1905"/>
            <a:ext cx="55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4" name="Equation" r:id="rId13" imgW="520700" imgH="228600" progId="Equation.DSMT4">
                    <p:embed/>
                  </p:oleObj>
                </mc:Choice>
                <mc:Fallback>
                  <p:oleObj name="Equation" r:id="rId13" imgW="520700" imgH="228600" progId="Equation.DSMT4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37" y="1905"/>
                          <a:ext cx="550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8939" name="Text Box 27"/>
          <p:cNvSpPr txBox="1">
            <a:spLocks noChangeArrowheads="1"/>
          </p:cNvSpPr>
          <p:nvPr/>
        </p:nvSpPr>
        <p:spPr bwMode="auto">
          <a:xfrm>
            <a:off x="3651250" y="3487738"/>
            <a:ext cx="2093913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Find radius of circle :P:</a:t>
            </a:r>
          </a:p>
        </p:txBody>
      </p:sp>
      <p:graphicFrame>
        <p:nvGraphicFramePr>
          <p:cNvPr id="38940" name="Object 28"/>
          <p:cNvGraphicFramePr>
            <a:graphicFrameLocks noChangeAspect="1"/>
          </p:cNvGraphicFramePr>
          <p:nvPr/>
        </p:nvGraphicFramePr>
        <p:xfrm>
          <a:off x="5918200" y="3454400"/>
          <a:ext cx="267970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5" name="Equation" r:id="rId15" imgW="1612800" imgH="253800" progId="Equation.DSMT4">
                  <p:embed/>
                </p:oleObj>
              </mc:Choice>
              <mc:Fallback>
                <p:oleObj name="Equation" r:id="rId15" imgW="1612800" imgH="2538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3454400"/>
                        <a:ext cx="2679700" cy="41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1" name="Text Box 29"/>
          <p:cNvSpPr txBox="1">
            <a:spLocks noChangeArrowheads="1"/>
          </p:cNvSpPr>
          <p:nvPr/>
        </p:nvSpPr>
        <p:spPr bwMode="auto">
          <a:xfrm>
            <a:off x="458788" y="4002088"/>
            <a:ext cx="2733675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Find distance between centres</a:t>
            </a:r>
          </a:p>
        </p:txBody>
      </p:sp>
      <p:graphicFrame>
        <p:nvGraphicFramePr>
          <p:cNvPr id="38942" name="Object 30"/>
          <p:cNvGraphicFramePr>
            <a:graphicFrameLocks noChangeAspect="1"/>
          </p:cNvGraphicFramePr>
          <p:nvPr/>
        </p:nvGraphicFramePr>
        <p:xfrm>
          <a:off x="3403600" y="3976688"/>
          <a:ext cx="13620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6" name="Equation" r:id="rId17" imgW="736560" imgH="228600" progId="Equation.DSMT4">
                  <p:embed/>
                </p:oleObj>
              </mc:Choice>
              <mc:Fallback>
                <p:oleObj name="Equation" r:id="rId17" imgW="736560" imgH="2286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3976688"/>
                        <a:ext cx="1362075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3" name="Text Box 31"/>
          <p:cNvSpPr txBox="1">
            <a:spLocks noChangeArrowheads="1"/>
          </p:cNvSpPr>
          <p:nvPr/>
        </p:nvSpPr>
        <p:spPr bwMode="auto">
          <a:xfrm>
            <a:off x="5029200" y="4014788"/>
            <a:ext cx="1082675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Deduction:</a:t>
            </a:r>
          </a:p>
        </p:txBody>
      </p:sp>
      <p:sp>
        <p:nvSpPr>
          <p:cNvPr id="38944" name="Text Box 32"/>
          <p:cNvSpPr txBox="1">
            <a:spLocks noChangeArrowheads="1"/>
          </p:cNvSpPr>
          <p:nvPr/>
        </p:nvSpPr>
        <p:spPr bwMode="auto">
          <a:xfrm>
            <a:off x="6175375" y="4010025"/>
            <a:ext cx="2714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800"/>
              <a:t>= sum of radii, so circles touch</a:t>
            </a:r>
            <a:endParaRPr lang="en-GB" altLang="en-US" sz="1800"/>
          </a:p>
        </p:txBody>
      </p:sp>
      <p:graphicFrame>
        <p:nvGraphicFramePr>
          <p:cNvPr id="38945" name="Object 33"/>
          <p:cNvGraphicFramePr>
            <a:graphicFrameLocks noChangeAspect="1"/>
          </p:cNvGraphicFramePr>
          <p:nvPr/>
        </p:nvGraphicFramePr>
        <p:xfrm>
          <a:off x="3865563" y="4508500"/>
          <a:ext cx="844550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Equation" r:id="rId19" imgW="457200" imgH="177480" progId="Equation.DSMT4">
                  <p:embed/>
                </p:oleObj>
              </mc:Choice>
              <mc:Fallback>
                <p:oleObj name="Equation" r:id="rId19" imgW="457200" imgH="177480" progId="Equation.DSMT4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5563" y="4508500"/>
                        <a:ext cx="844550" cy="325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6" name="Text Box 34"/>
          <p:cNvSpPr txBox="1">
            <a:spLocks noChangeArrowheads="1"/>
          </p:cNvSpPr>
          <p:nvPr/>
        </p:nvSpPr>
        <p:spPr bwMode="auto">
          <a:xfrm>
            <a:off x="5032375" y="4489450"/>
            <a:ext cx="2097088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Gradient tangent at Q:</a:t>
            </a:r>
          </a:p>
        </p:txBody>
      </p:sp>
      <p:graphicFrame>
        <p:nvGraphicFramePr>
          <p:cNvPr id="38947" name="Object 35"/>
          <p:cNvGraphicFramePr>
            <a:graphicFrameLocks noChangeAspect="1"/>
          </p:cNvGraphicFramePr>
          <p:nvPr/>
        </p:nvGraphicFramePr>
        <p:xfrm>
          <a:off x="7429500" y="4495800"/>
          <a:ext cx="657225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8" name="Equation" r:id="rId21" imgW="355320" imgH="177480" progId="Equation.DSMT4">
                  <p:embed/>
                </p:oleObj>
              </mc:Choice>
              <mc:Fallback>
                <p:oleObj name="Equation" r:id="rId21" imgW="355320" imgH="17748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0" y="4495800"/>
                        <a:ext cx="657225" cy="325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48" name="Object 36"/>
          <p:cNvGraphicFramePr>
            <a:graphicFrameLocks noChangeAspect="1"/>
          </p:cNvGraphicFramePr>
          <p:nvPr/>
        </p:nvGraphicFramePr>
        <p:xfrm>
          <a:off x="3027363" y="5438775"/>
          <a:ext cx="2246312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9" name="Equation" r:id="rId23" imgW="1549080" imgH="457200" progId="Equation.DSMT4">
                  <p:embed/>
                </p:oleObj>
              </mc:Choice>
              <mc:Fallback>
                <p:oleObj name="Equation" r:id="rId23" imgW="1549080" imgH="457200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7363" y="5438775"/>
                        <a:ext cx="2246312" cy="661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9" name="Text Box 37"/>
          <p:cNvSpPr txBox="1">
            <a:spLocks noChangeArrowheads="1"/>
          </p:cNvSpPr>
          <p:nvPr/>
        </p:nvSpPr>
        <p:spPr bwMode="auto">
          <a:xfrm>
            <a:off x="5540375" y="5434013"/>
            <a:ext cx="612775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Soln:</a:t>
            </a:r>
          </a:p>
        </p:txBody>
      </p:sp>
      <p:graphicFrame>
        <p:nvGraphicFramePr>
          <p:cNvPr id="38950" name="Object 38"/>
          <p:cNvGraphicFramePr>
            <a:graphicFrameLocks noChangeAspect="1"/>
          </p:cNvGraphicFramePr>
          <p:nvPr/>
        </p:nvGraphicFramePr>
        <p:xfrm>
          <a:off x="6305550" y="5403850"/>
          <a:ext cx="96361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0" name="Equation" r:id="rId25" imgW="520560" imgH="228600" progId="Equation.DSMT4">
                  <p:embed/>
                </p:oleObj>
              </mc:Choice>
              <mc:Fallback>
                <p:oleObj name="Equation" r:id="rId25" imgW="520560" imgH="228600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5550" y="5403850"/>
                        <a:ext cx="963613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8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8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8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8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8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8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8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38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8" grpId="0" animBg="1" autoUpdateAnimBg="0"/>
      <p:bldP spid="38930" grpId="0" animBg="1" autoUpdateAnimBg="0"/>
      <p:bldP spid="38932" grpId="0" animBg="1" autoUpdateAnimBg="0"/>
      <p:bldP spid="38934" grpId="0" animBg="1" autoUpdateAnimBg="0"/>
      <p:bldP spid="38939" grpId="0" animBg="1" autoUpdateAnimBg="0"/>
      <p:bldP spid="38941" grpId="0" animBg="1" autoUpdateAnimBg="0"/>
      <p:bldP spid="38943" grpId="0" animBg="1" autoUpdateAnimBg="0"/>
      <p:bldP spid="38944" grpId="0" autoUpdateAnimBg="0"/>
      <p:bldP spid="38946" grpId="0" animBg="1" autoUpdateAnimBg="0"/>
      <p:bldP spid="38949" grpId="0" animBg="1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Maths4Scotland                                                                                     Higher</a:t>
            </a:r>
          </a:p>
        </p:txBody>
      </p:sp>
      <p:grpSp>
        <p:nvGrpSpPr>
          <p:cNvPr id="12298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12322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23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Arial" panose="020B0604020202020204" pitchFamily="34" charset="0"/>
                </a:rPr>
                <a:t>Hint</a:t>
              </a:r>
            </a:p>
          </p:txBody>
        </p:sp>
      </p:grpSp>
      <p:sp>
        <p:nvSpPr>
          <p:cNvPr id="12299" name="AutoShape 6">
            <a:hlinkClick r:id="" action="ppaction://hlinkshowjump?jump=next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0" name="AutoShape 7">
            <a:hlinkClick r:id="" action="ppaction://hlinkshowjump?jump=previous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1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Previous</a:t>
            </a:r>
          </a:p>
        </p:txBody>
      </p:sp>
      <p:sp>
        <p:nvSpPr>
          <p:cNvPr id="12302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Next</a:t>
            </a:r>
          </a:p>
        </p:txBody>
      </p:sp>
      <p:sp>
        <p:nvSpPr>
          <p:cNvPr id="12303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304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sp>
        <p:nvSpPr>
          <p:cNvPr id="12305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pic>
        <p:nvPicPr>
          <p:cNvPr id="12306" name="Picture 13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290" name="Object 16"/>
          <p:cNvGraphicFramePr>
            <a:graphicFrameLocks noChangeAspect="1"/>
          </p:cNvGraphicFramePr>
          <p:nvPr/>
        </p:nvGraphicFramePr>
        <p:xfrm>
          <a:off x="5330825" y="836613"/>
          <a:ext cx="3187700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4" r:id="rId6" imgW="1828800" imgH="228600" progId="Equation.DSMT4">
                  <p:embed/>
                </p:oleObj>
              </mc:Choice>
              <mc:Fallback>
                <p:oleObj r:id="rId6" imgW="1828800" imgH="2286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0825" y="836613"/>
                        <a:ext cx="3187700" cy="398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7" name="Text Box 18"/>
          <p:cNvSpPr txBox="1">
            <a:spLocks noChangeArrowheads="1"/>
          </p:cNvSpPr>
          <p:nvPr/>
        </p:nvSpPr>
        <p:spPr bwMode="auto">
          <a:xfrm>
            <a:off x="492125" y="844550"/>
            <a:ext cx="4811713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>
                <a:cs typeface="Times New Roman" panose="02020603050405020304" pitchFamily="18" charset="0"/>
              </a:rPr>
              <a:t>For what range of values of  </a:t>
            </a:r>
            <a:r>
              <a:rPr lang="en-GB" altLang="en-US" sz="2000" i="1">
                <a:cs typeface="Times New Roman" panose="02020603050405020304" pitchFamily="18" charset="0"/>
              </a:rPr>
              <a:t>k</a:t>
            </a:r>
            <a:r>
              <a:rPr lang="en-GB" altLang="en-US" sz="2000">
                <a:cs typeface="Times New Roman" panose="02020603050405020304" pitchFamily="18" charset="0"/>
              </a:rPr>
              <a:t>  does the equation  </a:t>
            </a:r>
          </a:p>
          <a:p>
            <a:pPr eaLnBrk="1" hangingPunct="1">
              <a:lnSpc>
                <a:spcPct val="110000"/>
              </a:lnSpc>
            </a:pPr>
            <a:r>
              <a:rPr lang="en-GB" altLang="en-US" sz="2000">
                <a:cs typeface="Times New Roman" panose="02020603050405020304" pitchFamily="18" charset="0"/>
              </a:rPr>
              <a:t>represent a circle ?</a:t>
            </a:r>
            <a:r>
              <a:rPr lang="en-GB" altLang="en-US" sz="2000"/>
              <a:t> </a:t>
            </a:r>
          </a:p>
        </p:txBody>
      </p:sp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695325" y="1709738"/>
            <a:ext cx="23050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Determine g, f and c:</a:t>
            </a:r>
          </a:p>
        </p:txBody>
      </p:sp>
      <p:graphicFrame>
        <p:nvGraphicFramePr>
          <p:cNvPr id="39956" name="Object 20"/>
          <p:cNvGraphicFramePr>
            <a:graphicFrameLocks noChangeAspect="1"/>
          </p:cNvGraphicFramePr>
          <p:nvPr/>
        </p:nvGraphicFramePr>
        <p:xfrm>
          <a:off x="3336925" y="1701800"/>
          <a:ext cx="3367088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5" name="Equation" r:id="rId8" imgW="1879560" imgH="203040" progId="Equation.DSMT4">
                  <p:embed/>
                </p:oleObj>
              </mc:Choice>
              <mc:Fallback>
                <p:oleObj name="Equation" r:id="rId8" imgW="187956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6925" y="1701800"/>
                        <a:ext cx="3367088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7" name="Text Box 21"/>
          <p:cNvSpPr txBox="1">
            <a:spLocks noChangeArrowheads="1"/>
          </p:cNvSpPr>
          <p:nvPr/>
        </p:nvSpPr>
        <p:spPr bwMode="auto">
          <a:xfrm>
            <a:off x="695325" y="2290763"/>
            <a:ext cx="16954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State condition</a:t>
            </a:r>
          </a:p>
        </p:txBody>
      </p:sp>
      <p:graphicFrame>
        <p:nvGraphicFramePr>
          <p:cNvPr id="39958" name="Object 22"/>
          <p:cNvGraphicFramePr>
            <a:graphicFrameLocks noChangeAspect="1"/>
          </p:cNvGraphicFramePr>
          <p:nvPr/>
        </p:nvGraphicFramePr>
        <p:xfrm>
          <a:off x="2520950" y="2254250"/>
          <a:ext cx="168433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6" name="Equation" r:id="rId10" imgW="939600" imgH="228600" progId="Equation.DSMT4">
                  <p:embed/>
                </p:oleObj>
              </mc:Choice>
              <mc:Fallback>
                <p:oleObj name="Equation" r:id="rId10" imgW="939600" imgH="228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0950" y="2254250"/>
                        <a:ext cx="1684338" cy="401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9" name="Text Box 23"/>
          <p:cNvSpPr txBox="1">
            <a:spLocks noChangeArrowheads="1"/>
          </p:cNvSpPr>
          <p:nvPr/>
        </p:nvSpPr>
        <p:spPr bwMode="auto">
          <a:xfrm>
            <a:off x="4408488" y="2246313"/>
            <a:ext cx="1492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Put in values</a:t>
            </a:r>
          </a:p>
        </p:txBody>
      </p:sp>
      <p:graphicFrame>
        <p:nvGraphicFramePr>
          <p:cNvPr id="39960" name="Object 24"/>
          <p:cNvGraphicFramePr>
            <a:graphicFrameLocks noChangeAspect="1"/>
          </p:cNvGraphicFramePr>
          <p:nvPr/>
        </p:nvGraphicFramePr>
        <p:xfrm>
          <a:off x="6056313" y="2209800"/>
          <a:ext cx="2844800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7" name="Equation" r:id="rId12" imgW="1587240" imgH="228600" progId="Equation.DSMT4">
                  <p:embed/>
                </p:oleObj>
              </mc:Choice>
              <mc:Fallback>
                <p:oleObj name="Equation" r:id="rId12" imgW="1587240" imgH="2286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6313" y="2209800"/>
                        <a:ext cx="2844800" cy="401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1" name="Text Box 25"/>
          <p:cNvSpPr txBox="1">
            <a:spLocks noChangeArrowheads="1"/>
          </p:cNvSpPr>
          <p:nvPr/>
        </p:nvSpPr>
        <p:spPr bwMode="auto">
          <a:xfrm>
            <a:off x="695325" y="2871788"/>
            <a:ext cx="984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Simplify</a:t>
            </a:r>
          </a:p>
        </p:txBody>
      </p:sp>
      <p:graphicFrame>
        <p:nvGraphicFramePr>
          <p:cNvPr id="39962" name="Object 26"/>
          <p:cNvGraphicFramePr>
            <a:graphicFrameLocks noChangeAspect="1"/>
          </p:cNvGraphicFramePr>
          <p:nvPr/>
        </p:nvGraphicFramePr>
        <p:xfrm>
          <a:off x="2024063" y="2886075"/>
          <a:ext cx="16383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8" name="Equation" r:id="rId14" imgW="914400" imgH="203040" progId="Equation.DSMT4">
                  <p:embed/>
                </p:oleObj>
              </mc:Choice>
              <mc:Fallback>
                <p:oleObj name="Equation" r:id="rId14" imgW="914400" imgH="20304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063" y="2886075"/>
                        <a:ext cx="1638300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3" name="Text Box 27"/>
          <p:cNvSpPr txBox="1">
            <a:spLocks noChangeArrowheads="1"/>
          </p:cNvSpPr>
          <p:nvPr/>
        </p:nvSpPr>
        <p:spPr bwMode="auto">
          <a:xfrm>
            <a:off x="695325" y="3400425"/>
            <a:ext cx="23050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Complete the square</a:t>
            </a:r>
          </a:p>
        </p:txBody>
      </p:sp>
      <p:pic>
        <p:nvPicPr>
          <p:cNvPr id="39970" name="Picture 34" descr="tick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59737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9971" name="Object 35"/>
          <p:cNvGraphicFramePr>
            <a:graphicFrameLocks noChangeAspect="1"/>
          </p:cNvGraphicFramePr>
          <p:nvPr/>
        </p:nvGraphicFramePr>
        <p:xfrm>
          <a:off x="730250" y="3789363"/>
          <a:ext cx="2225675" cy="187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9" name="Equation" r:id="rId17" imgW="1358640" imgH="1180800" progId="Equation.DSMT4">
                  <p:embed/>
                </p:oleObj>
              </mc:Choice>
              <mc:Fallback>
                <p:oleObj name="Equation" r:id="rId17" imgW="1358640" imgH="1180800" progId="Equation.DSMT4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250" y="3789363"/>
                        <a:ext cx="2225675" cy="187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3" name="Text Box 37"/>
          <p:cNvSpPr txBox="1">
            <a:spLocks noChangeArrowheads="1"/>
          </p:cNvSpPr>
          <p:nvPr/>
        </p:nvSpPr>
        <p:spPr bwMode="auto">
          <a:xfrm>
            <a:off x="3386138" y="5367338"/>
            <a:ext cx="39639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/>
              <a:t>So equation is a circle for all values of  </a:t>
            </a:r>
            <a:r>
              <a:rPr lang="en-GB" altLang="en-US" sz="2000" i="1"/>
              <a:t>k</a:t>
            </a:r>
            <a:r>
              <a:rPr lang="en-GB" altLang="en-US" sz="1800" b="1"/>
              <a:t>.</a:t>
            </a:r>
          </a:p>
        </p:txBody>
      </p:sp>
      <p:sp>
        <p:nvSpPr>
          <p:cNvPr id="39974" name="Text Box 38"/>
          <p:cNvSpPr txBox="1">
            <a:spLocks noChangeArrowheads="1"/>
          </p:cNvSpPr>
          <p:nvPr/>
        </p:nvSpPr>
        <p:spPr bwMode="auto">
          <a:xfrm>
            <a:off x="4211638" y="2857500"/>
            <a:ext cx="2279650" cy="6413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Need to see the position</a:t>
            </a:r>
          </a:p>
          <a:p>
            <a:pPr eaLnBrk="1" hangingPunct="1"/>
            <a:r>
              <a:rPr lang="en-GB" altLang="en-US" sz="1800"/>
              <a:t>of the parabola</a:t>
            </a:r>
          </a:p>
        </p:txBody>
      </p:sp>
      <p:pic>
        <p:nvPicPr>
          <p:cNvPr id="39975" name="Picture 39" descr="parabolas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363" y="2757488"/>
            <a:ext cx="1685925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76" name="Text Box 40"/>
          <p:cNvSpPr txBox="1">
            <a:spLocks noChangeArrowheads="1"/>
          </p:cNvSpPr>
          <p:nvPr/>
        </p:nvSpPr>
        <p:spPr bwMode="auto">
          <a:xfrm>
            <a:off x="3368675" y="3889375"/>
            <a:ext cx="1681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Minimum value is</a:t>
            </a:r>
          </a:p>
        </p:txBody>
      </p:sp>
      <p:graphicFrame>
        <p:nvGraphicFramePr>
          <p:cNvPr id="39977" name="Object 41"/>
          <p:cNvGraphicFramePr>
            <a:graphicFrameLocks noChangeAspect="1"/>
          </p:cNvGraphicFramePr>
          <p:nvPr/>
        </p:nvGraphicFramePr>
        <p:xfrm>
          <a:off x="5016500" y="3829050"/>
          <a:ext cx="1595438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0" name="Equation" r:id="rId20" imgW="1231560" imgH="393480" progId="Equation.DSMT4">
                  <p:embed/>
                </p:oleObj>
              </mc:Choice>
              <mc:Fallback>
                <p:oleObj name="Equation" r:id="rId20" imgW="1231560" imgH="393480" progId="Equation.DSMT4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3829050"/>
                        <a:ext cx="1595438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9" name="Text Box 43"/>
          <p:cNvSpPr txBox="1">
            <a:spLocks noChangeArrowheads="1"/>
          </p:cNvSpPr>
          <p:nvPr/>
        </p:nvSpPr>
        <p:spPr bwMode="auto">
          <a:xfrm>
            <a:off x="3354388" y="4460875"/>
            <a:ext cx="2579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This is positive, so graph is:</a:t>
            </a:r>
          </a:p>
        </p:txBody>
      </p: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3354388" y="4319588"/>
            <a:ext cx="4216400" cy="1028700"/>
            <a:chOff x="2113" y="2721"/>
            <a:chExt cx="2656" cy="648"/>
          </a:xfrm>
        </p:grpSpPr>
        <p:sp>
          <p:nvSpPr>
            <p:cNvPr id="12320" name="Text Box 45"/>
            <p:cNvSpPr txBox="1">
              <a:spLocks noChangeArrowheads="1"/>
            </p:cNvSpPr>
            <p:nvPr/>
          </p:nvSpPr>
          <p:spPr bwMode="auto">
            <a:xfrm>
              <a:off x="2113" y="3078"/>
              <a:ext cx="185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800"/>
                <a:t>Expression is positive for all </a:t>
              </a:r>
              <a:r>
                <a:rPr lang="en-GB" altLang="en-US" sz="2000" i="1"/>
                <a:t>k</a:t>
              </a:r>
              <a:r>
                <a:rPr lang="en-GB" altLang="en-US" sz="1800"/>
                <a:t>:</a:t>
              </a:r>
            </a:p>
          </p:txBody>
        </p:sp>
        <p:pic>
          <p:nvPicPr>
            <p:cNvPr id="12321" name="Picture 46" descr="parabola2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3" y="2721"/>
              <a:ext cx="496" cy="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9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9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9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9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9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9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9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39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9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3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5" grpId="0" animBg="1" autoUpdateAnimBg="0"/>
      <p:bldP spid="39957" grpId="0" animBg="1" autoUpdateAnimBg="0"/>
      <p:bldP spid="39959" grpId="0" animBg="1" autoUpdateAnimBg="0"/>
      <p:bldP spid="39961" grpId="0" animBg="1" autoUpdateAnimBg="0"/>
      <p:bldP spid="39963" grpId="0" animBg="1" autoUpdateAnimBg="0"/>
      <p:bldP spid="39973" grpId="0" autoUpdateAnimBg="0"/>
      <p:bldP spid="39974" grpId="0" animBg="1" autoUpdateAnimBg="0"/>
      <p:bldP spid="39976" grpId="0" autoUpdateAnimBg="0"/>
      <p:bldP spid="39979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Maths4Scotland                                                                                     Higher</a:t>
            </a:r>
          </a:p>
        </p:txBody>
      </p:sp>
      <p:grpSp>
        <p:nvGrpSpPr>
          <p:cNvPr id="13321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13338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39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Arial" panose="020B0604020202020204" pitchFamily="34" charset="0"/>
                </a:rPr>
                <a:t>Hint</a:t>
              </a:r>
            </a:p>
          </p:txBody>
        </p:sp>
      </p:grpSp>
      <p:sp>
        <p:nvSpPr>
          <p:cNvPr id="13322" name="AutoShape 6">
            <a:hlinkClick r:id="" action="ppaction://hlinkshowjump?jump=next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3" name="AutoShape 7">
            <a:hlinkClick r:id="" action="ppaction://hlinkshowjump?jump=previous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4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Previous</a:t>
            </a:r>
          </a:p>
        </p:txBody>
      </p:sp>
      <p:sp>
        <p:nvSpPr>
          <p:cNvPr id="13325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Next</a:t>
            </a:r>
          </a:p>
        </p:txBody>
      </p:sp>
      <p:sp>
        <p:nvSpPr>
          <p:cNvPr id="13326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7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sp>
        <p:nvSpPr>
          <p:cNvPr id="13328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pic>
        <p:nvPicPr>
          <p:cNvPr id="13329" name="Picture 13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0" name="Rectangle 14"/>
          <p:cNvSpPr>
            <a:spLocks noChangeArrowheads="1"/>
          </p:cNvSpPr>
          <p:nvPr/>
        </p:nvSpPr>
        <p:spPr bwMode="auto">
          <a:xfrm>
            <a:off x="365760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3314" name="Object 15"/>
          <p:cNvGraphicFramePr>
            <a:graphicFrameLocks noChangeAspect="1"/>
          </p:cNvGraphicFramePr>
          <p:nvPr/>
        </p:nvGraphicFramePr>
        <p:xfrm>
          <a:off x="5318125" y="879475"/>
          <a:ext cx="261143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0" name="Equation" r:id="rId6" imgW="1498320" imgH="228600" progId="Equation.DSMT4">
                  <p:embed/>
                </p:oleObj>
              </mc:Choice>
              <mc:Fallback>
                <p:oleObj name="Equation" r:id="rId6" imgW="149832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8125" y="879475"/>
                        <a:ext cx="2611438" cy="398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1" name="Text Box 16"/>
          <p:cNvSpPr txBox="1">
            <a:spLocks noChangeArrowheads="1"/>
          </p:cNvSpPr>
          <p:nvPr/>
        </p:nvSpPr>
        <p:spPr bwMode="auto">
          <a:xfrm>
            <a:off x="492125" y="887413"/>
            <a:ext cx="4811713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2000">
                <a:cs typeface="Times New Roman" panose="02020603050405020304" pitchFamily="18" charset="0"/>
              </a:rPr>
              <a:t>For what range of values of  </a:t>
            </a:r>
            <a:r>
              <a:rPr lang="en-GB" altLang="en-US" sz="2000" i="1">
                <a:cs typeface="Times New Roman" panose="02020603050405020304" pitchFamily="18" charset="0"/>
              </a:rPr>
              <a:t>c</a:t>
            </a:r>
            <a:r>
              <a:rPr lang="en-GB" altLang="en-US" sz="2000">
                <a:cs typeface="Times New Roman" panose="02020603050405020304" pitchFamily="18" charset="0"/>
              </a:rPr>
              <a:t>  does the equation  </a:t>
            </a:r>
          </a:p>
          <a:p>
            <a:pPr eaLnBrk="1" hangingPunct="1">
              <a:lnSpc>
                <a:spcPct val="110000"/>
              </a:lnSpc>
            </a:pPr>
            <a:r>
              <a:rPr lang="en-GB" altLang="en-US" sz="2000">
                <a:cs typeface="Times New Roman" panose="02020603050405020304" pitchFamily="18" charset="0"/>
              </a:rPr>
              <a:t>represent a circle ?</a:t>
            </a:r>
            <a:r>
              <a:rPr lang="en-GB" altLang="en-US" sz="2000"/>
              <a:t> </a:t>
            </a:r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695325" y="2166938"/>
            <a:ext cx="23050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Determine g, f and c:</a:t>
            </a:r>
          </a:p>
        </p:txBody>
      </p:sp>
      <p:graphicFrame>
        <p:nvGraphicFramePr>
          <p:cNvPr id="42002" name="Object 18"/>
          <p:cNvGraphicFramePr>
            <a:graphicFrameLocks noChangeAspect="1"/>
          </p:cNvGraphicFramePr>
          <p:nvPr/>
        </p:nvGraphicFramePr>
        <p:xfrm>
          <a:off x="3711575" y="2159000"/>
          <a:ext cx="26162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1" name="Equation" r:id="rId8" imgW="1460160" imgH="203040" progId="Equation.DSMT4">
                  <p:embed/>
                </p:oleObj>
              </mc:Choice>
              <mc:Fallback>
                <p:oleObj name="Equation" r:id="rId8" imgW="1460160" imgH="2030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1575" y="2159000"/>
                        <a:ext cx="2616200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695325" y="2890838"/>
            <a:ext cx="16954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State condition</a:t>
            </a:r>
          </a:p>
        </p:txBody>
      </p:sp>
      <p:graphicFrame>
        <p:nvGraphicFramePr>
          <p:cNvPr id="42004" name="Object 20"/>
          <p:cNvGraphicFramePr>
            <a:graphicFrameLocks noChangeAspect="1"/>
          </p:cNvGraphicFramePr>
          <p:nvPr/>
        </p:nvGraphicFramePr>
        <p:xfrm>
          <a:off x="2520950" y="2854325"/>
          <a:ext cx="168433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2" name="Equation" r:id="rId10" imgW="939600" imgH="228600" progId="Equation.DSMT4">
                  <p:embed/>
                </p:oleObj>
              </mc:Choice>
              <mc:Fallback>
                <p:oleObj name="Equation" r:id="rId10" imgW="939600" imgH="2286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0950" y="2854325"/>
                        <a:ext cx="1684338" cy="401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5" name="Text Box 21"/>
          <p:cNvSpPr txBox="1">
            <a:spLocks noChangeArrowheads="1"/>
          </p:cNvSpPr>
          <p:nvPr/>
        </p:nvSpPr>
        <p:spPr bwMode="auto">
          <a:xfrm>
            <a:off x="4408488" y="2846388"/>
            <a:ext cx="1492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Put in values</a:t>
            </a:r>
          </a:p>
        </p:txBody>
      </p:sp>
      <p:graphicFrame>
        <p:nvGraphicFramePr>
          <p:cNvPr id="42006" name="Object 22"/>
          <p:cNvGraphicFramePr>
            <a:graphicFrameLocks noChangeAspect="1"/>
          </p:cNvGraphicFramePr>
          <p:nvPr/>
        </p:nvGraphicFramePr>
        <p:xfrm>
          <a:off x="6523038" y="2809875"/>
          <a:ext cx="1911350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3" name="Equation" r:id="rId12" imgW="1066680" imgH="228600" progId="Equation.DSMT4">
                  <p:embed/>
                </p:oleObj>
              </mc:Choice>
              <mc:Fallback>
                <p:oleObj name="Equation" r:id="rId12" imgW="1066680" imgH="2286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038" y="2809875"/>
                        <a:ext cx="1911350" cy="401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7" name="Text Box 23"/>
          <p:cNvSpPr txBox="1">
            <a:spLocks noChangeArrowheads="1"/>
          </p:cNvSpPr>
          <p:nvPr/>
        </p:nvSpPr>
        <p:spPr bwMode="auto">
          <a:xfrm>
            <a:off x="695325" y="3614738"/>
            <a:ext cx="9842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Simplify</a:t>
            </a:r>
          </a:p>
        </p:txBody>
      </p:sp>
      <p:graphicFrame>
        <p:nvGraphicFramePr>
          <p:cNvPr id="42008" name="Object 24"/>
          <p:cNvGraphicFramePr>
            <a:graphicFrameLocks noChangeAspect="1"/>
          </p:cNvGraphicFramePr>
          <p:nvPr/>
        </p:nvGraphicFramePr>
        <p:xfrm>
          <a:off x="2532063" y="3651250"/>
          <a:ext cx="1365250" cy="31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4" name="Equation" r:id="rId14" imgW="761760" imgH="177480" progId="Equation.DSMT4">
                  <p:embed/>
                </p:oleObj>
              </mc:Choice>
              <mc:Fallback>
                <p:oleObj name="Equation" r:id="rId14" imgW="761760" imgH="1774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2063" y="3651250"/>
                        <a:ext cx="1365250" cy="312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9" name="Text Box 25"/>
          <p:cNvSpPr txBox="1">
            <a:spLocks noChangeArrowheads="1"/>
          </p:cNvSpPr>
          <p:nvPr/>
        </p:nvSpPr>
        <p:spPr bwMode="auto">
          <a:xfrm>
            <a:off x="695325" y="4371975"/>
            <a:ext cx="1539875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Re-arrange:  </a:t>
            </a:r>
          </a:p>
        </p:txBody>
      </p:sp>
      <p:pic>
        <p:nvPicPr>
          <p:cNvPr id="42010" name="Picture 26" descr="tick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42719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2011" name="Object 27"/>
          <p:cNvGraphicFramePr>
            <a:graphicFrameLocks noChangeAspect="1"/>
          </p:cNvGraphicFramePr>
          <p:nvPr/>
        </p:nvGraphicFramePr>
        <p:xfrm>
          <a:off x="2746375" y="4383088"/>
          <a:ext cx="704850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5" name="Equation" r:id="rId17" imgW="393480" imgH="177480" progId="Equation.DSMT4">
                  <p:embed/>
                </p:oleObj>
              </mc:Choice>
              <mc:Fallback>
                <p:oleObj name="Equation" r:id="rId17" imgW="393480" imgH="17748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4383088"/>
                        <a:ext cx="704850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2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2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1" grpId="0" animBg="1" autoUpdateAnimBg="0"/>
      <p:bldP spid="42003" grpId="0" animBg="1" autoUpdateAnimBg="0"/>
      <p:bldP spid="42005" grpId="0" animBg="1" autoUpdateAnimBg="0"/>
      <p:bldP spid="42007" grpId="0" animBg="1" autoUpdateAnimBg="0"/>
      <p:bldP spid="42009" grpId="0" animBg="1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Maths4Scotland                                                                                     Higher</a:t>
            </a:r>
          </a:p>
        </p:txBody>
      </p:sp>
      <p:grpSp>
        <p:nvGrpSpPr>
          <p:cNvPr id="14344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14362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63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Arial" panose="020B0604020202020204" pitchFamily="34" charset="0"/>
                </a:rPr>
                <a:t>Hint</a:t>
              </a:r>
            </a:p>
          </p:txBody>
        </p:sp>
      </p:grpSp>
      <p:sp>
        <p:nvSpPr>
          <p:cNvPr id="14345" name="AutoShape 6">
            <a:hlinkClick r:id="" action="ppaction://hlinkshowjump?jump=next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6" name="AutoShape 7">
            <a:hlinkClick r:id="" action="ppaction://hlinkshowjump?jump=previous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7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Previous</a:t>
            </a:r>
          </a:p>
        </p:txBody>
      </p:sp>
      <p:sp>
        <p:nvSpPr>
          <p:cNvPr id="14348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Next</a:t>
            </a:r>
          </a:p>
        </p:txBody>
      </p:sp>
      <p:sp>
        <p:nvSpPr>
          <p:cNvPr id="14349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0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sp>
        <p:nvSpPr>
          <p:cNvPr id="14351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pic>
        <p:nvPicPr>
          <p:cNvPr id="14352" name="Picture 13" descr="No-calcula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5891213"/>
            <a:ext cx="5953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Rectangle 14"/>
          <p:cNvSpPr>
            <a:spLocks noChangeArrowheads="1"/>
          </p:cNvSpPr>
          <p:nvPr/>
        </p:nvSpPr>
        <p:spPr bwMode="auto">
          <a:xfrm>
            <a:off x="365760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4" name="Text Box 16"/>
          <p:cNvSpPr txBox="1">
            <a:spLocks noChangeArrowheads="1"/>
          </p:cNvSpPr>
          <p:nvPr/>
        </p:nvSpPr>
        <p:spPr bwMode="auto">
          <a:xfrm>
            <a:off x="492125" y="887413"/>
            <a:ext cx="481171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en-GB" altLang="en-US" sz="2000">
                <a:cs typeface="Times New Roman" panose="02020603050405020304" pitchFamily="18" charset="0"/>
              </a:rPr>
              <a:t>The circle shown has equation  </a:t>
            </a:r>
          </a:p>
          <a:p>
            <a:pPr algn="l" eaLnBrk="1" hangingPunct="1">
              <a:lnSpc>
                <a:spcPct val="120000"/>
              </a:lnSpc>
            </a:pPr>
            <a:r>
              <a:rPr lang="en-GB" altLang="en-US" sz="2000">
                <a:cs typeface="Times New Roman" panose="02020603050405020304" pitchFamily="18" charset="0"/>
              </a:rPr>
              <a:t>Find the equation of the tangent at the point (6, 2). </a:t>
            </a:r>
          </a:p>
        </p:txBody>
      </p:sp>
      <p:sp>
        <p:nvSpPr>
          <p:cNvPr id="14355" name="Rectangle 35"/>
          <p:cNvSpPr>
            <a:spLocks noChangeArrowheads="1"/>
          </p:cNvSpPr>
          <p:nvPr/>
        </p:nvSpPr>
        <p:spPr bwMode="auto">
          <a:xfrm>
            <a:off x="3871913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4338" name="Object 34"/>
          <p:cNvGraphicFramePr>
            <a:graphicFrameLocks noChangeAspect="1"/>
          </p:cNvGraphicFramePr>
          <p:nvPr/>
        </p:nvGraphicFramePr>
        <p:xfrm>
          <a:off x="3462338" y="925513"/>
          <a:ext cx="2325687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4" name="Equation" r:id="rId6" imgW="1396800" imgH="228600" progId="Equation.DSMT4">
                  <p:embed/>
                </p:oleObj>
              </mc:Choice>
              <mc:Fallback>
                <p:oleObj name="Equation" r:id="rId6" imgW="1396800" imgH="2286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2338" y="925513"/>
                        <a:ext cx="2325687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56" name="Picture 36" descr="1998-1%20Q%20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963" y="768350"/>
            <a:ext cx="2200275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7" name="Text Box 37"/>
          <p:cNvSpPr txBox="1">
            <a:spLocks noChangeArrowheads="1"/>
          </p:cNvSpPr>
          <p:nvPr/>
        </p:nvSpPr>
        <p:spPr bwMode="auto">
          <a:xfrm>
            <a:off x="558800" y="2274888"/>
            <a:ext cx="27495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Calculate centre of circle:</a:t>
            </a:r>
          </a:p>
        </p:txBody>
      </p:sp>
      <p:pic>
        <p:nvPicPr>
          <p:cNvPr id="40998" name="Picture 38" descr="tic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4246563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9" name="Text Box 39"/>
          <p:cNvSpPr txBox="1">
            <a:spLocks noChangeArrowheads="1"/>
          </p:cNvSpPr>
          <p:nvPr/>
        </p:nvSpPr>
        <p:spPr bwMode="auto">
          <a:xfrm>
            <a:off x="542925" y="2979738"/>
            <a:ext cx="41973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Calculate gradient of radius (to tangent)</a:t>
            </a:r>
          </a:p>
        </p:txBody>
      </p:sp>
      <p:graphicFrame>
        <p:nvGraphicFramePr>
          <p:cNvPr id="41000" name="Object 40"/>
          <p:cNvGraphicFramePr>
            <a:graphicFrameLocks noChangeAspect="1"/>
          </p:cNvGraphicFramePr>
          <p:nvPr/>
        </p:nvGraphicFramePr>
        <p:xfrm>
          <a:off x="3616325" y="2247900"/>
          <a:ext cx="100330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5" name="Equation" r:id="rId10" imgW="482400" imgH="203040" progId="Equation.DSMT4">
                  <p:embed/>
                </p:oleObj>
              </mc:Choice>
              <mc:Fallback>
                <p:oleObj name="Equation" r:id="rId10" imgW="482400" imgH="203040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6325" y="2247900"/>
                        <a:ext cx="1003300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1" name="Text Box 41"/>
          <p:cNvSpPr txBox="1">
            <a:spLocks noChangeArrowheads="1"/>
          </p:cNvSpPr>
          <p:nvPr/>
        </p:nvSpPr>
        <p:spPr bwMode="auto">
          <a:xfrm>
            <a:off x="554038" y="3709988"/>
            <a:ext cx="226060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Gradient of tangent:</a:t>
            </a:r>
          </a:p>
        </p:txBody>
      </p:sp>
      <p:graphicFrame>
        <p:nvGraphicFramePr>
          <p:cNvPr id="41002" name="Object 42"/>
          <p:cNvGraphicFramePr>
            <a:graphicFrameLocks noChangeAspect="1"/>
          </p:cNvGraphicFramePr>
          <p:nvPr/>
        </p:nvGraphicFramePr>
        <p:xfrm>
          <a:off x="5254625" y="2762250"/>
          <a:ext cx="8001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" name="Equation" r:id="rId12" imgW="406080" imgH="393480" progId="Equation.DSMT4">
                  <p:embed/>
                </p:oleObj>
              </mc:Choice>
              <mc:Fallback>
                <p:oleObj name="Equation" r:id="rId12" imgW="406080" imgH="393480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762250"/>
                        <a:ext cx="800100" cy="765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3" name="Object 43"/>
          <p:cNvGraphicFramePr>
            <a:graphicFrameLocks noChangeAspect="1"/>
          </p:cNvGraphicFramePr>
          <p:nvPr/>
        </p:nvGraphicFramePr>
        <p:xfrm>
          <a:off x="3048000" y="3487738"/>
          <a:ext cx="1023938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Equation" r:id="rId14" imgW="520560" imgH="393480" progId="Equation.DSMT4">
                  <p:embed/>
                </p:oleObj>
              </mc:Choice>
              <mc:Fallback>
                <p:oleObj name="Equation" r:id="rId14" imgW="520560" imgH="393480" progId="Equation.DSMT4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487738"/>
                        <a:ext cx="1023938" cy="763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4" name="Text Box 44"/>
          <p:cNvSpPr txBox="1">
            <a:spLocks noChangeArrowheads="1"/>
          </p:cNvSpPr>
          <p:nvPr/>
        </p:nvSpPr>
        <p:spPr bwMode="auto">
          <a:xfrm>
            <a:off x="554038" y="4424363"/>
            <a:ext cx="226060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latin typeface="Arial" panose="020B0604020202020204" pitchFamily="34" charset="0"/>
              </a:rPr>
              <a:t>Equation of tangent:</a:t>
            </a:r>
          </a:p>
        </p:txBody>
      </p:sp>
      <p:graphicFrame>
        <p:nvGraphicFramePr>
          <p:cNvPr id="41005" name="Object 45"/>
          <p:cNvGraphicFramePr>
            <a:graphicFrameLocks noChangeAspect="1"/>
          </p:cNvGraphicFramePr>
          <p:nvPr/>
        </p:nvGraphicFramePr>
        <p:xfrm>
          <a:off x="3033713" y="4416425"/>
          <a:ext cx="157321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Equation" r:id="rId16" imgW="799920" imgH="203040" progId="Equation.DSMT4">
                  <p:embed/>
                </p:oleObj>
              </mc:Choice>
              <mc:Fallback>
                <p:oleObj name="Equation" r:id="rId16" imgW="799920" imgH="20304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13" y="4416425"/>
                        <a:ext cx="1573212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7" grpId="0" animBg="1" autoUpdateAnimBg="0"/>
      <p:bldP spid="40999" grpId="0" animBg="1" autoUpdateAnimBg="0"/>
      <p:bldP spid="41001" grpId="0" animBg="1" autoUpdateAnimBg="0"/>
      <p:bldP spid="41004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603EFBC-5ACA-4B1E-B862-C5F43302C019}" type="datetime5">
              <a:rPr lang="en-US"/>
              <a:pPr>
                <a:defRPr/>
              </a:pPr>
              <a:t>11-Jul-26</a:t>
            </a:fld>
            <a:endParaRPr lang="en-US" sz="1400">
              <a:effectLst/>
            </a:endParaRPr>
          </a:p>
        </p:txBody>
      </p:sp>
      <p:sp>
        <p:nvSpPr>
          <p:cNvPr id="5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www.mathsrevision.com</a:t>
            </a:r>
            <a:endParaRPr lang="en-US">
              <a:effectLst/>
            </a:endParaRPr>
          </a:p>
        </p:txBody>
      </p:sp>
      <p:sp>
        <p:nvSpPr>
          <p:cNvPr id="5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fld id="{E107A1F3-065A-4EA4-BCF3-671914323C6F}" type="slidenum">
              <a:rPr lang="en-US" altLang="en-US" sz="1600">
                <a:solidFill>
                  <a:schemeClr val="bg2"/>
                </a:solidFill>
                <a:latin typeface="Comic Sans MS" panose="030F0702030302020204" pitchFamily="66" charset="0"/>
              </a:rPr>
              <a:pPr eaLnBrk="1" hangingPunct="1"/>
              <a:t>5</a:t>
            </a:fld>
            <a:endParaRPr lang="en-US" altLang="en-US" sz="160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GB" sz="3200" smtClean="0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General Equation of a Circle</a:t>
            </a:r>
            <a:endParaRPr lang="en-GB" smtClean="0"/>
          </a:p>
        </p:txBody>
      </p:sp>
      <p:sp>
        <p:nvSpPr>
          <p:cNvPr id="2055" name="Line 34"/>
          <p:cNvSpPr>
            <a:spLocks noChangeShapeType="1"/>
          </p:cNvSpPr>
          <p:nvPr/>
        </p:nvSpPr>
        <p:spPr bwMode="auto">
          <a:xfrm>
            <a:off x="992188" y="4316413"/>
            <a:ext cx="58578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75" name="Line 55"/>
          <p:cNvSpPr>
            <a:spLocks noChangeShapeType="1"/>
          </p:cNvSpPr>
          <p:nvPr/>
        </p:nvSpPr>
        <p:spPr bwMode="auto">
          <a:xfrm flipV="1">
            <a:off x="4043363" y="2055813"/>
            <a:ext cx="919162" cy="9144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Text Box 36"/>
          <p:cNvSpPr txBox="1">
            <a:spLocks noChangeArrowheads="1"/>
          </p:cNvSpPr>
          <p:nvPr/>
        </p:nvSpPr>
        <p:spPr bwMode="auto">
          <a:xfrm>
            <a:off x="5276850" y="4411663"/>
            <a:ext cx="7699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latin typeface="Comic Sans MS" panose="030F0702030302020204" pitchFamily="66" charset="0"/>
              </a:rPr>
              <a:t>x-axis</a:t>
            </a:r>
            <a:endParaRPr lang="en-GB" altLang="en-US"/>
          </a:p>
        </p:txBody>
      </p:sp>
      <p:sp>
        <p:nvSpPr>
          <p:cNvPr id="2058" name="Line 39"/>
          <p:cNvSpPr>
            <a:spLocks noChangeShapeType="1"/>
          </p:cNvSpPr>
          <p:nvPr/>
        </p:nvSpPr>
        <p:spPr bwMode="auto">
          <a:xfrm flipV="1">
            <a:off x="2076450" y="1760538"/>
            <a:ext cx="4763" cy="4221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Text Box 46"/>
          <p:cNvSpPr txBox="1">
            <a:spLocks noChangeArrowheads="1"/>
          </p:cNvSpPr>
          <p:nvPr/>
        </p:nvSpPr>
        <p:spPr bwMode="auto">
          <a:xfrm>
            <a:off x="1333500" y="1663700"/>
            <a:ext cx="755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latin typeface="Comic Sans MS" panose="030F0702030302020204" pitchFamily="66" charset="0"/>
              </a:rPr>
              <a:t>y-axis</a:t>
            </a:r>
            <a:endParaRPr lang="en-GB" altLang="en-US"/>
          </a:p>
        </p:txBody>
      </p:sp>
      <p:sp>
        <p:nvSpPr>
          <p:cNvPr id="5168" name="Oval 48"/>
          <p:cNvSpPr>
            <a:spLocks noChangeArrowheads="1"/>
          </p:cNvSpPr>
          <p:nvPr/>
        </p:nvSpPr>
        <p:spPr bwMode="auto">
          <a:xfrm>
            <a:off x="2643188" y="1703388"/>
            <a:ext cx="2743200" cy="2590800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105"/>
          <p:cNvGrpSpPr>
            <a:grpSpLocks/>
          </p:cNvGrpSpPr>
          <p:nvPr/>
        </p:nvGrpSpPr>
        <p:grpSpPr bwMode="auto">
          <a:xfrm>
            <a:off x="1795463" y="2593975"/>
            <a:ext cx="2441575" cy="2043113"/>
            <a:chOff x="1131" y="1634"/>
            <a:chExt cx="1538" cy="1287"/>
          </a:xfrm>
        </p:grpSpPr>
        <p:sp>
          <p:nvSpPr>
            <p:cNvPr id="2092" name="Text Box 52"/>
            <p:cNvSpPr txBox="1">
              <a:spLocks noChangeArrowheads="1"/>
            </p:cNvSpPr>
            <p:nvPr/>
          </p:nvSpPr>
          <p:spPr bwMode="auto">
            <a:xfrm>
              <a:off x="2463" y="2709"/>
              <a:ext cx="18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 b="1">
                  <a:latin typeface="Comic Sans MS" panose="030F0702030302020204" pitchFamily="66" charset="0"/>
                </a:rPr>
                <a:t>a</a:t>
              </a:r>
            </a:p>
          </p:txBody>
        </p:sp>
        <p:grpSp>
          <p:nvGrpSpPr>
            <p:cNvPr id="2093" name="Group 102"/>
            <p:cNvGrpSpPr>
              <a:grpSpLocks/>
            </p:cNvGrpSpPr>
            <p:nvPr/>
          </p:nvGrpSpPr>
          <p:grpSpPr bwMode="auto">
            <a:xfrm>
              <a:off x="1131" y="1634"/>
              <a:ext cx="1538" cy="1083"/>
              <a:chOff x="1131" y="1634"/>
              <a:chExt cx="1538" cy="1083"/>
            </a:xfrm>
          </p:grpSpPr>
          <p:sp>
            <p:nvSpPr>
              <p:cNvPr id="2094" name="Rectangle 43"/>
              <p:cNvSpPr>
                <a:spLocks noChangeArrowheads="1"/>
              </p:cNvSpPr>
              <p:nvPr/>
            </p:nvSpPr>
            <p:spPr bwMode="auto">
              <a:xfrm>
                <a:off x="2205" y="1634"/>
                <a:ext cx="464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r>
                  <a:rPr lang="en-GB" altLang="en-US" sz="1600">
                    <a:solidFill>
                      <a:srgbClr val="FF3300"/>
                    </a:solidFill>
                    <a:latin typeface="Comic Sans MS" panose="030F0702030302020204" pitchFamily="66" charset="0"/>
                  </a:rPr>
                  <a:t>C(a,b)</a:t>
                </a:r>
                <a:endParaRPr lang="en-GB" altLang="en-US" sz="1200"/>
              </a:p>
            </p:txBody>
          </p:sp>
          <p:sp>
            <p:nvSpPr>
              <p:cNvPr id="2095" name="Oval 51"/>
              <p:cNvSpPr>
                <a:spLocks noChangeArrowheads="1"/>
              </p:cNvSpPr>
              <p:nvPr/>
            </p:nvSpPr>
            <p:spPr bwMode="auto">
              <a:xfrm>
                <a:off x="2531" y="1835"/>
                <a:ext cx="48" cy="48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2096" name="Line 53"/>
              <p:cNvSpPr>
                <a:spLocks noChangeShapeType="1"/>
              </p:cNvSpPr>
              <p:nvPr/>
            </p:nvSpPr>
            <p:spPr bwMode="auto">
              <a:xfrm rot="5400000">
                <a:off x="1919" y="1243"/>
                <a:ext cx="0" cy="1232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7" name="Line 54"/>
              <p:cNvSpPr>
                <a:spLocks noChangeShapeType="1"/>
              </p:cNvSpPr>
              <p:nvPr/>
            </p:nvSpPr>
            <p:spPr bwMode="auto">
              <a:xfrm>
                <a:off x="2559" y="1895"/>
                <a:ext cx="0" cy="822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8" name="Rectangle 62"/>
              <p:cNvSpPr>
                <a:spLocks noChangeArrowheads="1"/>
              </p:cNvSpPr>
              <p:nvPr/>
            </p:nvSpPr>
            <p:spPr bwMode="auto">
              <a:xfrm>
                <a:off x="1131" y="1712"/>
                <a:ext cx="192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 Narrow" panose="020B0606020202030204" pitchFamily="34" charset="0"/>
                  </a:defRPr>
                </a:lvl9pPr>
              </a:lstStyle>
              <a:p>
                <a:pPr eaLnBrk="1" hangingPunct="1"/>
                <a:r>
                  <a:rPr lang="en-GB" altLang="en-US" sz="1600" b="1">
                    <a:latin typeface="Comic Sans MS" panose="030F0702030302020204" pitchFamily="66" charset="0"/>
                  </a:rPr>
                  <a:t>b</a:t>
                </a:r>
              </a:p>
            </p:txBody>
          </p:sp>
        </p:grpSp>
      </p:grpSp>
      <p:sp>
        <p:nvSpPr>
          <p:cNvPr id="2062" name="Rectangle 63"/>
          <p:cNvSpPr>
            <a:spLocks noChangeArrowheads="1"/>
          </p:cNvSpPr>
          <p:nvPr/>
        </p:nvSpPr>
        <p:spPr bwMode="auto">
          <a:xfrm>
            <a:off x="1814513" y="4270375"/>
            <a:ext cx="3460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5184" name="Text Box 64"/>
          <p:cNvSpPr txBox="1">
            <a:spLocks noChangeArrowheads="1"/>
          </p:cNvSpPr>
          <p:nvPr/>
        </p:nvSpPr>
        <p:spPr bwMode="auto">
          <a:xfrm>
            <a:off x="3741738" y="4908550"/>
            <a:ext cx="4229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400">
                <a:latin typeface="Comic Sans MS" panose="030F0702030302020204" pitchFamily="66" charset="0"/>
              </a:rPr>
              <a:t>To find the equation of a circle you need to know</a:t>
            </a:r>
            <a:endParaRPr lang="en-GB" altLang="en-US"/>
          </a:p>
        </p:txBody>
      </p:sp>
      <p:sp>
        <p:nvSpPr>
          <p:cNvPr id="5190" name="Rectangle 70"/>
          <p:cNvSpPr>
            <a:spLocks noChangeArrowheads="1"/>
          </p:cNvSpPr>
          <p:nvPr/>
        </p:nvSpPr>
        <p:spPr bwMode="auto">
          <a:xfrm>
            <a:off x="4252913" y="2255838"/>
            <a:ext cx="293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3300"/>
                </a:solidFill>
                <a:latin typeface="Comic Sans MS" panose="030F0702030302020204" pitchFamily="66" charset="0"/>
              </a:rPr>
              <a:t>r</a:t>
            </a:r>
          </a:p>
        </p:txBody>
      </p:sp>
      <p:grpSp>
        <p:nvGrpSpPr>
          <p:cNvPr id="4" name="Group 103"/>
          <p:cNvGrpSpPr>
            <a:grpSpLocks/>
          </p:cNvGrpSpPr>
          <p:nvPr/>
        </p:nvGrpSpPr>
        <p:grpSpPr bwMode="auto">
          <a:xfrm>
            <a:off x="1803400" y="1836738"/>
            <a:ext cx="4003675" cy="2800350"/>
            <a:chOff x="1136" y="1157"/>
            <a:chExt cx="2522" cy="1764"/>
          </a:xfrm>
        </p:grpSpPr>
        <p:sp>
          <p:nvSpPr>
            <p:cNvPr id="2086" name="Line 66"/>
            <p:cNvSpPr>
              <a:spLocks noChangeShapeType="1"/>
            </p:cNvSpPr>
            <p:nvPr/>
          </p:nvSpPr>
          <p:spPr bwMode="auto">
            <a:xfrm>
              <a:off x="3117" y="1319"/>
              <a:ext cx="0" cy="1386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7" name="Line 67"/>
            <p:cNvSpPr>
              <a:spLocks noChangeShapeType="1"/>
            </p:cNvSpPr>
            <p:nvPr/>
          </p:nvSpPr>
          <p:spPr bwMode="auto">
            <a:xfrm rot="-5400000">
              <a:off x="2214" y="410"/>
              <a:ext cx="6" cy="179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8" name="Rectangle 68"/>
            <p:cNvSpPr>
              <a:spLocks noChangeArrowheads="1"/>
            </p:cNvSpPr>
            <p:nvPr/>
          </p:nvSpPr>
          <p:spPr bwMode="auto">
            <a:xfrm>
              <a:off x="3030" y="2709"/>
              <a:ext cx="19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 b="1">
                  <a:latin typeface="Comic Sans MS" panose="030F0702030302020204" pitchFamily="66" charset="0"/>
                </a:rPr>
                <a:t>x</a:t>
              </a:r>
            </a:p>
          </p:txBody>
        </p:sp>
        <p:sp>
          <p:nvSpPr>
            <p:cNvPr id="2089" name="Rectangle 69"/>
            <p:cNvSpPr>
              <a:spLocks noChangeArrowheads="1"/>
            </p:cNvSpPr>
            <p:nvPr/>
          </p:nvSpPr>
          <p:spPr bwMode="auto">
            <a:xfrm>
              <a:off x="1136" y="1208"/>
              <a:ext cx="18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 b="1">
                  <a:latin typeface="Comic Sans MS" panose="030F0702030302020204" pitchFamily="66" charset="0"/>
                </a:rPr>
                <a:t>y</a:t>
              </a:r>
            </a:p>
          </p:txBody>
        </p:sp>
        <p:sp>
          <p:nvSpPr>
            <p:cNvPr id="2090" name="Rectangle 71"/>
            <p:cNvSpPr>
              <a:spLocks noChangeArrowheads="1"/>
            </p:cNvSpPr>
            <p:nvPr/>
          </p:nvSpPr>
          <p:spPr bwMode="auto">
            <a:xfrm>
              <a:off x="3203" y="1157"/>
              <a:ext cx="45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chemeClr val="accent2"/>
                  </a:solidFill>
                  <a:latin typeface="Comic Sans MS" panose="030F0702030302020204" pitchFamily="66" charset="0"/>
                </a:rPr>
                <a:t>P(x,y)</a:t>
              </a:r>
              <a:endParaRPr lang="en-US" altLang="en-US" sz="1600">
                <a:solidFill>
                  <a:schemeClr val="accent2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91" name="Oval 73"/>
            <p:cNvSpPr>
              <a:spLocks noChangeArrowheads="1"/>
            </p:cNvSpPr>
            <p:nvPr/>
          </p:nvSpPr>
          <p:spPr bwMode="auto">
            <a:xfrm>
              <a:off x="3088" y="1282"/>
              <a:ext cx="48" cy="48"/>
            </a:xfrm>
            <a:prstGeom prst="ellipse">
              <a:avLst/>
            </a:prstGeom>
            <a:solidFill>
              <a:srgbClr val="66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194" name="Text Box 74"/>
          <p:cNvSpPr txBox="1">
            <a:spLocks noChangeArrowheads="1"/>
          </p:cNvSpPr>
          <p:nvPr/>
        </p:nvSpPr>
        <p:spPr bwMode="auto">
          <a:xfrm>
            <a:off x="4289425" y="3022600"/>
            <a:ext cx="4937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0000FF"/>
                </a:solidFill>
                <a:latin typeface="Comic Sans MS" panose="030F0702030302020204" pitchFamily="66" charset="0"/>
              </a:rPr>
              <a:t>x-a</a:t>
            </a:r>
            <a:endParaRPr lang="en-US" altLang="en-US"/>
          </a:p>
        </p:txBody>
      </p:sp>
      <p:sp>
        <p:nvSpPr>
          <p:cNvPr id="5195" name="Line 75"/>
          <p:cNvSpPr>
            <a:spLocks noChangeShapeType="1"/>
          </p:cNvSpPr>
          <p:nvPr/>
        </p:nvSpPr>
        <p:spPr bwMode="auto">
          <a:xfrm rot="5400000">
            <a:off x="4484688" y="2511425"/>
            <a:ext cx="0" cy="898525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96" name="Line 76"/>
          <p:cNvSpPr>
            <a:spLocks noChangeShapeType="1"/>
          </p:cNvSpPr>
          <p:nvPr/>
        </p:nvSpPr>
        <p:spPr bwMode="auto">
          <a:xfrm>
            <a:off x="4949825" y="2114550"/>
            <a:ext cx="0" cy="830263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97" name="Text Box 77"/>
          <p:cNvSpPr txBox="1">
            <a:spLocks noChangeArrowheads="1"/>
          </p:cNvSpPr>
          <p:nvPr/>
        </p:nvSpPr>
        <p:spPr bwMode="auto">
          <a:xfrm>
            <a:off x="4883150" y="2454275"/>
            <a:ext cx="495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0000FF"/>
                </a:solidFill>
                <a:latin typeface="Comic Sans MS" panose="030F0702030302020204" pitchFamily="66" charset="0"/>
              </a:rPr>
              <a:t>y-b</a:t>
            </a:r>
            <a:endParaRPr lang="en-US" altLang="en-US"/>
          </a:p>
        </p:txBody>
      </p: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2220913" y="4505325"/>
            <a:ext cx="1077912" cy="1138238"/>
            <a:chOff x="758" y="1161"/>
            <a:chExt cx="679" cy="717"/>
          </a:xfrm>
        </p:grpSpPr>
        <p:sp>
          <p:nvSpPr>
            <p:cNvPr id="2081" name="AutoShape 79"/>
            <p:cNvSpPr>
              <a:spLocks noChangeArrowheads="1"/>
            </p:cNvSpPr>
            <p:nvPr/>
          </p:nvSpPr>
          <p:spPr bwMode="auto">
            <a:xfrm flipH="1">
              <a:off x="876" y="1161"/>
              <a:ext cx="348" cy="381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82" name="Text Box 80"/>
            <p:cNvSpPr txBox="1">
              <a:spLocks noChangeArrowheads="1"/>
            </p:cNvSpPr>
            <p:nvPr/>
          </p:nvSpPr>
          <p:spPr bwMode="auto">
            <a:xfrm>
              <a:off x="953" y="1502"/>
              <a:ext cx="18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Comic Sans MS" panose="030F0702030302020204" pitchFamily="66" charset="0"/>
                </a:rPr>
                <a:t>a</a:t>
              </a:r>
              <a:endParaRPr lang="en-US" altLang="en-US"/>
            </a:p>
          </p:txBody>
        </p:sp>
        <p:sp>
          <p:nvSpPr>
            <p:cNvPr id="2083" name="Rectangle 81"/>
            <p:cNvSpPr>
              <a:spLocks noChangeArrowheads="1"/>
            </p:cNvSpPr>
            <p:nvPr/>
          </p:nvSpPr>
          <p:spPr bwMode="auto">
            <a:xfrm>
              <a:off x="1245" y="1257"/>
              <a:ext cx="19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Comic Sans MS" panose="030F0702030302020204" pitchFamily="66" charset="0"/>
                </a:rPr>
                <a:t>b</a:t>
              </a:r>
            </a:p>
          </p:txBody>
        </p:sp>
        <p:sp>
          <p:nvSpPr>
            <p:cNvPr id="2084" name="Rectangle 82"/>
            <p:cNvSpPr>
              <a:spLocks noChangeArrowheads="1"/>
            </p:cNvSpPr>
            <p:nvPr/>
          </p:nvSpPr>
          <p:spPr bwMode="auto">
            <a:xfrm>
              <a:off x="861" y="1209"/>
              <a:ext cx="18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Comic Sans MS" panose="030F0702030302020204" pitchFamily="66" charset="0"/>
                </a:rPr>
                <a:t>c</a:t>
              </a:r>
            </a:p>
          </p:txBody>
        </p:sp>
        <p:sp>
          <p:nvSpPr>
            <p:cNvPr id="2085" name="Text Box 83"/>
            <p:cNvSpPr txBox="1">
              <a:spLocks noChangeArrowheads="1"/>
            </p:cNvSpPr>
            <p:nvPr/>
          </p:nvSpPr>
          <p:spPr bwMode="auto">
            <a:xfrm>
              <a:off x="758" y="1686"/>
              <a:ext cx="54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Comic Sans MS" panose="030F0702030302020204" pitchFamily="66" charset="0"/>
                </a:rPr>
                <a:t>a</a:t>
              </a:r>
              <a:r>
                <a:rPr lang="en-US" altLang="en-US" sz="1400" baseline="30000">
                  <a:latin typeface="Comic Sans MS" panose="030F0702030302020204" pitchFamily="66" charset="0"/>
                </a:rPr>
                <a:t>2</a:t>
              </a:r>
              <a:r>
                <a:rPr lang="en-US" altLang="en-US" sz="1400">
                  <a:latin typeface="Comic Sans MS" panose="030F0702030302020204" pitchFamily="66" charset="0"/>
                </a:rPr>
                <a:t>+b</a:t>
              </a:r>
              <a:r>
                <a:rPr lang="en-US" altLang="en-US" sz="1400" baseline="30000">
                  <a:latin typeface="Comic Sans MS" panose="030F0702030302020204" pitchFamily="66" charset="0"/>
                </a:rPr>
                <a:t>2</a:t>
              </a:r>
              <a:r>
                <a:rPr lang="en-US" altLang="en-US" sz="1400">
                  <a:latin typeface="Comic Sans MS" panose="030F0702030302020204" pitchFamily="66" charset="0"/>
                </a:rPr>
                <a:t>=c</a:t>
              </a:r>
              <a:r>
                <a:rPr lang="en-US" altLang="en-US" sz="1400" baseline="30000">
                  <a:latin typeface="Comic Sans MS" panose="030F0702030302020204" pitchFamily="66" charset="0"/>
                </a:rPr>
                <a:t>2</a:t>
              </a:r>
              <a:endParaRPr lang="en-US" altLang="en-US"/>
            </a:p>
          </p:txBody>
        </p:sp>
      </p:grpSp>
      <p:sp>
        <p:nvSpPr>
          <p:cNvPr id="5211" name="Text Box 91"/>
          <p:cNvSpPr txBox="1">
            <a:spLocks noChangeArrowheads="1"/>
          </p:cNvSpPr>
          <p:nvPr/>
        </p:nvSpPr>
        <p:spPr bwMode="auto">
          <a:xfrm>
            <a:off x="5788025" y="2479675"/>
            <a:ext cx="24161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FF3300"/>
                </a:solidFill>
                <a:latin typeface="Comic Sans MS" panose="030F0702030302020204" pitchFamily="66" charset="0"/>
              </a:rPr>
              <a:t>By</a:t>
            </a:r>
            <a:r>
              <a:rPr lang="en-GB" altLang="en-US" sz="1600">
                <a:solidFill>
                  <a:srgbClr val="FF3300"/>
                </a:solidFill>
              </a:rPr>
              <a:t> </a:t>
            </a:r>
            <a:r>
              <a:rPr lang="en-GB" altLang="en-US" sz="1600">
                <a:solidFill>
                  <a:srgbClr val="FF3300"/>
                </a:solidFill>
                <a:latin typeface="Comic Sans MS" panose="030F0702030302020204" pitchFamily="66" charset="0"/>
              </a:rPr>
              <a:t>Pythagoras Theorem</a:t>
            </a:r>
            <a:endParaRPr lang="en-GB" altLang="en-US"/>
          </a:p>
        </p:txBody>
      </p:sp>
      <p:grpSp>
        <p:nvGrpSpPr>
          <p:cNvPr id="6" name="Group 104"/>
          <p:cNvGrpSpPr>
            <a:grpSpLocks/>
          </p:cNvGrpSpPr>
          <p:nvPr/>
        </p:nvGrpSpPr>
        <p:grpSpPr bwMode="auto">
          <a:xfrm>
            <a:off x="5611813" y="1370013"/>
            <a:ext cx="3243262" cy="2520950"/>
            <a:chOff x="3535" y="863"/>
            <a:chExt cx="2043" cy="1588"/>
          </a:xfrm>
        </p:grpSpPr>
        <p:sp>
          <p:nvSpPr>
            <p:cNvPr id="2078" name="AutoShape 93"/>
            <p:cNvSpPr>
              <a:spLocks noChangeArrowheads="1"/>
            </p:cNvSpPr>
            <p:nvPr/>
          </p:nvSpPr>
          <p:spPr bwMode="auto">
            <a:xfrm>
              <a:off x="3535" y="863"/>
              <a:ext cx="2043" cy="1588"/>
            </a:xfrm>
            <a:prstGeom prst="cloudCallout">
              <a:avLst>
                <a:gd name="adj1" fmla="val -62083"/>
                <a:gd name="adj2" fmla="val 5232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9" name="Text Box 94"/>
            <p:cNvSpPr txBox="1">
              <a:spLocks noChangeArrowheads="1"/>
            </p:cNvSpPr>
            <p:nvPr/>
          </p:nvSpPr>
          <p:spPr bwMode="auto">
            <a:xfrm>
              <a:off x="4121" y="1076"/>
              <a:ext cx="105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Comic Sans MS" panose="030F0702030302020204" pitchFamily="66" charset="0"/>
                </a:rPr>
                <a:t>CP has length </a:t>
              </a:r>
              <a:r>
                <a:rPr lang="en-GB" altLang="en-US" sz="1600">
                  <a:solidFill>
                    <a:srgbClr val="FF3300"/>
                  </a:solidFill>
                  <a:latin typeface="Comic Sans MS" panose="030F0702030302020204" pitchFamily="66" charset="0"/>
                </a:rPr>
                <a:t>r</a:t>
              </a:r>
              <a:r>
                <a:rPr lang="en-GB" altLang="en-US" sz="1600">
                  <a:latin typeface="Comic Sans MS" panose="030F0702030302020204" pitchFamily="66" charset="0"/>
                </a:rPr>
                <a:t> </a:t>
              </a:r>
              <a:endParaRPr lang="en-GB" altLang="en-US"/>
            </a:p>
          </p:txBody>
        </p:sp>
        <p:sp>
          <p:nvSpPr>
            <p:cNvPr id="2080" name="Text Box 95"/>
            <p:cNvSpPr txBox="1">
              <a:spLocks noChangeArrowheads="1"/>
            </p:cNvSpPr>
            <p:nvPr/>
          </p:nvSpPr>
          <p:spPr bwMode="auto">
            <a:xfrm>
              <a:off x="3795" y="1215"/>
              <a:ext cx="1747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solidFill>
                    <a:srgbClr val="FF3300"/>
                  </a:solidFill>
                  <a:latin typeface="Comic Sans MS" panose="030F0702030302020204" pitchFamily="66" charset="0"/>
                </a:rPr>
                <a:t>r</a:t>
              </a:r>
              <a:r>
                <a:rPr lang="en-GB" altLang="en-US" sz="1600">
                  <a:latin typeface="Comic Sans MS" panose="030F0702030302020204" pitchFamily="66" charset="0"/>
                </a:rPr>
                <a:t> is the radius of the circle</a:t>
              </a:r>
            </a:p>
            <a:p>
              <a:pPr eaLnBrk="1" hangingPunct="1"/>
              <a:r>
                <a:rPr lang="en-GB" altLang="en-US" sz="1600">
                  <a:latin typeface="Comic Sans MS" panose="030F0702030302020204" pitchFamily="66" charset="0"/>
                </a:rPr>
                <a:t>with centre (a,b)</a:t>
              </a:r>
              <a:endParaRPr lang="en-GB" altLang="en-US"/>
            </a:p>
          </p:txBody>
        </p:sp>
      </p:grpSp>
      <p:sp>
        <p:nvSpPr>
          <p:cNvPr id="5217" name="Text Box 97"/>
          <p:cNvSpPr txBox="1">
            <a:spLocks noChangeArrowheads="1"/>
          </p:cNvSpPr>
          <p:nvPr/>
        </p:nvSpPr>
        <p:spPr bwMode="auto">
          <a:xfrm>
            <a:off x="4513263" y="5246688"/>
            <a:ext cx="2374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Comic Sans MS" panose="030F0702030302020204" pitchFamily="66" charset="0"/>
              </a:rPr>
              <a:t>Centre </a:t>
            </a:r>
            <a:r>
              <a:rPr lang="en-US" altLang="en-US" sz="1400">
                <a:solidFill>
                  <a:srgbClr val="FF3300"/>
                </a:solidFill>
                <a:latin typeface="Comic Sans MS" panose="030F0702030302020204" pitchFamily="66" charset="0"/>
              </a:rPr>
              <a:t>C (a,b)</a:t>
            </a:r>
            <a:r>
              <a:rPr lang="en-US" altLang="en-US" sz="1400">
                <a:latin typeface="Comic Sans MS" panose="030F0702030302020204" pitchFamily="66" charset="0"/>
              </a:rPr>
              <a:t> and radius</a:t>
            </a:r>
            <a:r>
              <a:rPr lang="en-US" altLang="en-US" sz="1400">
                <a:solidFill>
                  <a:srgbClr val="FF3300"/>
                </a:solidFill>
                <a:latin typeface="Comic Sans MS" panose="030F0702030302020204" pitchFamily="66" charset="0"/>
              </a:rPr>
              <a:t> r</a:t>
            </a:r>
            <a:endParaRPr lang="en-US" altLang="en-US"/>
          </a:p>
        </p:txBody>
      </p:sp>
      <p:grpSp>
        <p:nvGrpSpPr>
          <p:cNvPr id="7" name="Group 109"/>
          <p:cNvGrpSpPr>
            <a:grpSpLocks/>
          </p:cNvGrpSpPr>
          <p:nvPr/>
        </p:nvGrpSpPr>
        <p:grpSpPr bwMode="auto">
          <a:xfrm>
            <a:off x="5867400" y="2876550"/>
            <a:ext cx="2493963" cy="644525"/>
            <a:chOff x="3696" y="1812"/>
            <a:chExt cx="1571" cy="406"/>
          </a:xfrm>
        </p:grpSpPr>
        <p:graphicFrame>
          <p:nvGraphicFramePr>
            <p:cNvPr id="2050" name="Object 0"/>
            <p:cNvGraphicFramePr>
              <a:graphicFrameLocks noChangeAspect="1"/>
            </p:cNvGraphicFramePr>
            <p:nvPr/>
          </p:nvGraphicFramePr>
          <p:xfrm>
            <a:off x="3696" y="1812"/>
            <a:ext cx="1571" cy="2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9" name="Equation" r:id="rId4" imgW="1473120" imgH="228600" progId="Equation.3">
                    <p:embed/>
                  </p:oleObj>
                </mc:Choice>
                <mc:Fallback>
                  <p:oleObj name="Equation" r:id="rId4" imgW="1473120" imgH="228600" progId="Equation.3">
                    <p:embed/>
                    <p:pic>
                      <p:nvPicPr>
                        <p:cNvPr id="0" name="Object 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1812"/>
                          <a:ext cx="1571" cy="2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77" name="Rectangle 99"/>
            <p:cNvSpPr>
              <a:spLocks noChangeArrowheads="1"/>
            </p:cNvSpPr>
            <p:nvPr/>
          </p:nvSpPr>
          <p:spPr bwMode="auto">
            <a:xfrm rot="10800000" flipV="1">
              <a:off x="4000" y="2026"/>
              <a:ext cx="89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Comic Sans MS" panose="030F0702030302020204" pitchFamily="66" charset="0"/>
                </a:rPr>
                <a:t>Centre  </a:t>
              </a:r>
              <a:r>
                <a:rPr lang="en-US" altLang="en-US" sz="1400">
                  <a:solidFill>
                    <a:srgbClr val="FF3300"/>
                  </a:solidFill>
                  <a:latin typeface="Comic Sans MS" panose="030F0702030302020204" pitchFamily="66" charset="0"/>
                </a:rPr>
                <a:t>C(a,b)</a:t>
              </a:r>
              <a:endParaRPr lang="en-US" altLang="en-US" sz="1400">
                <a:latin typeface="Comic Sans MS" panose="030F0702030302020204" pitchFamily="66" charset="0"/>
              </a:endParaRPr>
            </a:p>
          </p:txBody>
        </p:sp>
      </p:grpSp>
      <p:sp>
        <p:nvSpPr>
          <p:cNvPr id="5221" name="Text Box 101"/>
          <p:cNvSpPr txBox="1">
            <a:spLocks noChangeArrowheads="1"/>
          </p:cNvSpPr>
          <p:nvPr/>
        </p:nvSpPr>
        <p:spPr bwMode="auto">
          <a:xfrm>
            <a:off x="3175000" y="5676900"/>
            <a:ext cx="51165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Comic Sans MS" panose="030F0702030302020204" pitchFamily="66" charset="0"/>
              </a:rPr>
              <a:t>Centre </a:t>
            </a:r>
            <a:r>
              <a:rPr lang="en-US" altLang="en-US" sz="1400">
                <a:solidFill>
                  <a:srgbClr val="FF3300"/>
                </a:solidFill>
                <a:latin typeface="Comic Sans MS" panose="030F0702030302020204" pitchFamily="66" charset="0"/>
              </a:rPr>
              <a:t>C (a,b)</a:t>
            </a:r>
            <a:r>
              <a:rPr lang="en-US" altLang="en-US" sz="1400">
                <a:latin typeface="Comic Sans MS" panose="030F0702030302020204" pitchFamily="66" charset="0"/>
              </a:rPr>
              <a:t> and point on the circumference of the circle </a:t>
            </a:r>
            <a:endParaRPr lang="en-US" altLang="en-US"/>
          </a:p>
        </p:txBody>
      </p:sp>
      <p:sp>
        <p:nvSpPr>
          <p:cNvPr id="5227" name="Text Box 107"/>
          <p:cNvSpPr txBox="1">
            <a:spLocks noChangeArrowheads="1"/>
          </p:cNvSpPr>
          <p:nvPr/>
        </p:nvSpPr>
        <p:spPr bwMode="auto">
          <a:xfrm>
            <a:off x="5575300" y="5443538"/>
            <a:ext cx="4651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US" altLang="en-US" sz="1600"/>
              <a:t>OR</a:t>
            </a:r>
            <a:endParaRPr lang="en-US" alt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8" grpId="0" animBg="1"/>
      <p:bldP spid="5184" grpId="0" autoUpdateAnimBg="0"/>
      <p:bldP spid="5190" grpId="0" autoUpdateAnimBg="0"/>
      <p:bldP spid="5194" grpId="0" autoUpdateAnimBg="0"/>
      <p:bldP spid="5197" grpId="0" autoUpdateAnimBg="0"/>
      <p:bldP spid="5211" grpId="0" autoUpdateAnimBg="0"/>
      <p:bldP spid="5217" grpId="0" autoUpdateAnimBg="0"/>
      <p:bldP spid="5221" grpId="0" autoUpdateAnimBg="0"/>
      <p:bldP spid="5227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0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346075"/>
          </a:xfrm>
          <a:prstGeom prst="rect">
            <a:avLst/>
          </a:prstGeom>
          <a:solidFill>
            <a:srgbClr val="00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Maths4Scotland                                                                                     Higher</a:t>
            </a:r>
          </a:p>
        </p:txBody>
      </p:sp>
      <p:grpSp>
        <p:nvGrpSpPr>
          <p:cNvPr id="15371" name="Group 3"/>
          <p:cNvGrpSpPr>
            <a:grpSpLocks/>
          </p:cNvGrpSpPr>
          <p:nvPr/>
        </p:nvGrpSpPr>
        <p:grpSpPr bwMode="auto">
          <a:xfrm>
            <a:off x="8153400" y="4953000"/>
            <a:ext cx="552450" cy="847725"/>
            <a:chOff x="4992" y="3120"/>
            <a:chExt cx="348" cy="534"/>
          </a:xfrm>
        </p:grpSpPr>
        <p:pic>
          <p:nvPicPr>
            <p:cNvPr id="15400" name="Picture 4" descr="Round-button-yello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2" y="3120"/>
              <a:ext cx="330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401" name="Text Box 5"/>
            <p:cNvSpPr txBox="1">
              <a:spLocks noChangeArrowheads="1"/>
            </p:cNvSpPr>
            <p:nvPr/>
          </p:nvSpPr>
          <p:spPr bwMode="auto">
            <a:xfrm>
              <a:off x="4997" y="3442"/>
              <a:ext cx="3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600">
                  <a:latin typeface="Arial" panose="020B0604020202020204" pitchFamily="34" charset="0"/>
                </a:rPr>
                <a:t>Hint</a:t>
              </a:r>
            </a:p>
          </p:txBody>
        </p:sp>
      </p:grpSp>
      <p:sp>
        <p:nvSpPr>
          <p:cNvPr id="15372" name="AutoShape 6">
            <a:hlinkClick r:id="" action="ppaction://hlinkshowjump?jump=next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>
            <a:off x="82296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3" name="AutoShape 7">
            <a:hlinkClick r:id="" action="ppaction://hlinkshowjump?jump=previousslide">
              <a:snd r:embed="rId4" name="beep.wav"/>
            </a:hlinkClick>
          </p:cNvPr>
          <p:cNvSpPr>
            <a:spLocks noChangeArrowheads="1"/>
          </p:cNvSpPr>
          <p:nvPr/>
        </p:nvSpPr>
        <p:spPr bwMode="auto">
          <a:xfrm rot="10800000">
            <a:off x="304800" y="6096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4" name="Text Box 8"/>
          <p:cNvSpPr txBox="1">
            <a:spLocks noChangeArrowheads="1"/>
          </p:cNvSpPr>
          <p:nvPr/>
        </p:nvSpPr>
        <p:spPr bwMode="auto">
          <a:xfrm>
            <a:off x="919163" y="6157913"/>
            <a:ext cx="973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Previous</a:t>
            </a:r>
          </a:p>
        </p:txBody>
      </p:sp>
      <p:sp>
        <p:nvSpPr>
          <p:cNvPr id="15375" name="Text Box 9"/>
          <p:cNvSpPr txBox="1">
            <a:spLocks noChangeArrowheads="1"/>
          </p:cNvSpPr>
          <p:nvPr/>
        </p:nvSpPr>
        <p:spPr bwMode="auto">
          <a:xfrm>
            <a:off x="7548563" y="6157913"/>
            <a:ext cx="60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Next</a:t>
            </a:r>
          </a:p>
        </p:txBody>
      </p:sp>
      <p:sp>
        <p:nvSpPr>
          <p:cNvPr id="15376" name="AutoShape 10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4325938" y="6056313"/>
            <a:ext cx="531812" cy="531812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77" name="Text Box 11"/>
          <p:cNvSpPr txBox="1">
            <a:spLocks noChangeArrowheads="1"/>
          </p:cNvSpPr>
          <p:nvPr/>
        </p:nvSpPr>
        <p:spPr bwMode="auto">
          <a:xfrm>
            <a:off x="4868863" y="6170613"/>
            <a:ext cx="5572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sp>
        <p:nvSpPr>
          <p:cNvPr id="15378" name="Text Box 12"/>
          <p:cNvSpPr txBox="1">
            <a:spLocks noChangeArrowheads="1"/>
          </p:cNvSpPr>
          <p:nvPr/>
        </p:nvSpPr>
        <p:spPr bwMode="auto">
          <a:xfrm>
            <a:off x="3733800" y="6170613"/>
            <a:ext cx="557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99FF"/>
                </a:solidFill>
                <a:latin typeface="Arial" panose="020B0604020202020204" pitchFamily="34" charset="0"/>
              </a:rPr>
              <a:t>Quit</a:t>
            </a:r>
          </a:p>
        </p:txBody>
      </p:sp>
      <p:pic>
        <p:nvPicPr>
          <p:cNvPr id="15379" name="Picture 15" descr="1995-2%20Q%2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413" y="690563"/>
            <a:ext cx="2416175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80" name="Group 28"/>
          <p:cNvGrpSpPr>
            <a:grpSpLocks/>
          </p:cNvGrpSpPr>
          <p:nvPr/>
        </p:nvGrpSpPr>
        <p:grpSpPr bwMode="auto">
          <a:xfrm>
            <a:off x="434975" y="715963"/>
            <a:ext cx="6226175" cy="2419350"/>
            <a:chOff x="274" y="550"/>
            <a:chExt cx="3922" cy="1524"/>
          </a:xfrm>
        </p:grpSpPr>
        <p:sp>
          <p:nvSpPr>
            <p:cNvPr id="15399" name="Text Box 14"/>
            <p:cNvSpPr txBox="1">
              <a:spLocks noChangeArrowheads="1"/>
            </p:cNvSpPr>
            <p:nvPr/>
          </p:nvSpPr>
          <p:spPr bwMode="auto">
            <a:xfrm>
              <a:off x="274" y="550"/>
              <a:ext cx="3922" cy="1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algn="l" eaLnBrk="1" hangingPunct="1"/>
              <a:r>
                <a:rPr lang="en-GB" altLang="en-US" sz="1800">
                  <a:cs typeface="Times New Roman" panose="02020603050405020304" pitchFamily="18" charset="0"/>
                </a:rPr>
                <a:t>When newspapers were printed by lithograph, the newsprint had</a:t>
              </a:r>
            </a:p>
            <a:p>
              <a:pPr algn="l" eaLnBrk="1" hangingPunct="1"/>
              <a:r>
                <a:rPr lang="en-GB" altLang="en-US" sz="1800">
                  <a:cs typeface="Times New Roman" panose="02020603050405020304" pitchFamily="18" charset="0"/>
                </a:rPr>
                <a:t>to run over three rollers, illustrated in the diagram by 3 circles. </a:t>
              </a:r>
            </a:p>
            <a:p>
              <a:pPr algn="l" eaLnBrk="1" hangingPunct="1"/>
              <a:r>
                <a:rPr lang="en-GB" altLang="en-US" sz="1800">
                  <a:cs typeface="Times New Roman" panose="02020603050405020304" pitchFamily="18" charset="0"/>
                </a:rPr>
                <a:t>The centres A, B and C of the three circles are collinear.</a:t>
              </a:r>
            </a:p>
            <a:p>
              <a:pPr algn="l" eaLnBrk="1" hangingPunct="1"/>
              <a:r>
                <a:rPr lang="en-GB" altLang="en-US" sz="1800">
                  <a:cs typeface="Times New Roman" panose="02020603050405020304" pitchFamily="18" charset="0"/>
                </a:rPr>
                <a:t>The equations of the circumferences of the outer circles are</a:t>
              </a:r>
            </a:p>
            <a:p>
              <a:pPr algn="l" eaLnBrk="1" hangingPunct="1"/>
              <a:endParaRPr lang="en-GB" altLang="en-US" sz="1800">
                <a:cs typeface="Times New Roman" panose="02020603050405020304" pitchFamily="18" charset="0"/>
              </a:endParaRPr>
            </a:p>
            <a:p>
              <a:pPr algn="l" eaLnBrk="1" hangingPunct="1">
                <a:spcBef>
                  <a:spcPct val="40000"/>
                </a:spcBef>
              </a:pPr>
              <a:r>
                <a:rPr lang="en-GB" altLang="en-US" sz="1800">
                  <a:cs typeface="Times New Roman" panose="02020603050405020304" pitchFamily="18" charset="0"/>
                </a:rPr>
                <a:t>Find the equation of the central circle.</a:t>
              </a:r>
              <a:r>
                <a:rPr lang="en-GB" altLang="en-US" sz="1800"/>
                <a:t> </a:t>
              </a:r>
            </a:p>
          </p:txBody>
        </p:sp>
        <p:graphicFrame>
          <p:nvGraphicFramePr>
            <p:cNvPr id="15369" name="Object 16"/>
            <p:cNvGraphicFramePr>
              <a:graphicFrameLocks noChangeAspect="1"/>
            </p:cNvGraphicFramePr>
            <p:nvPr/>
          </p:nvGraphicFramePr>
          <p:xfrm>
            <a:off x="492" y="1508"/>
            <a:ext cx="3126" cy="2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02" r:id="rId6" imgW="3276600" imgH="215900" progId="Equation.DSMT4">
                    <p:embed/>
                  </p:oleObj>
                </mc:Choice>
                <mc:Fallback>
                  <p:oleObj r:id="rId6" imgW="3276600" imgH="215900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" y="1508"/>
                          <a:ext cx="3126" cy="20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3026" name="Text Box 18"/>
          <p:cNvSpPr txBox="1">
            <a:spLocks noChangeArrowheads="1"/>
          </p:cNvSpPr>
          <p:nvPr/>
        </p:nvSpPr>
        <p:spPr bwMode="auto">
          <a:xfrm>
            <a:off x="558800" y="2692400"/>
            <a:ext cx="29718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Find centre and radius of Circle A</a:t>
            </a:r>
          </a:p>
        </p:txBody>
      </p:sp>
      <p:graphicFrame>
        <p:nvGraphicFramePr>
          <p:cNvPr id="43027" name="Object 19"/>
          <p:cNvGraphicFramePr>
            <a:graphicFrameLocks noChangeAspect="1"/>
          </p:cNvGraphicFramePr>
          <p:nvPr/>
        </p:nvGraphicFramePr>
        <p:xfrm>
          <a:off x="3897313" y="2652713"/>
          <a:ext cx="26638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3" name="Equation" r:id="rId8" imgW="1307880" imgH="203040" progId="Equation.DSMT4">
                  <p:embed/>
                </p:oleObj>
              </mc:Choice>
              <mc:Fallback>
                <p:oleObj name="Equation" r:id="rId8" imgW="1307880" imgH="203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7313" y="2652713"/>
                        <a:ext cx="2663825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28" name="Text Box 20"/>
          <p:cNvSpPr txBox="1">
            <a:spLocks noChangeArrowheads="1"/>
          </p:cNvSpPr>
          <p:nvPr/>
        </p:nvSpPr>
        <p:spPr bwMode="auto">
          <a:xfrm>
            <a:off x="558800" y="3235325"/>
            <a:ext cx="2981325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Find centre and radius of Circle C</a:t>
            </a:r>
          </a:p>
        </p:txBody>
      </p:sp>
      <p:graphicFrame>
        <p:nvGraphicFramePr>
          <p:cNvPr id="43029" name="Object 21"/>
          <p:cNvGraphicFramePr>
            <a:graphicFrameLocks noChangeAspect="1"/>
          </p:cNvGraphicFramePr>
          <p:nvPr/>
        </p:nvGraphicFramePr>
        <p:xfrm>
          <a:off x="4025900" y="3195638"/>
          <a:ext cx="240506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4" name="Equation" r:id="rId10" imgW="1180800" imgH="203040" progId="Equation.DSMT4">
                  <p:embed/>
                </p:oleObj>
              </mc:Choice>
              <mc:Fallback>
                <p:oleObj name="Equation" r:id="rId10" imgW="1180800" imgH="20304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5900" y="3195638"/>
                        <a:ext cx="2405063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0" name="Text Box 22"/>
          <p:cNvSpPr txBox="1">
            <a:spLocks noChangeArrowheads="1"/>
          </p:cNvSpPr>
          <p:nvPr/>
        </p:nvSpPr>
        <p:spPr bwMode="auto">
          <a:xfrm>
            <a:off x="558800" y="3759200"/>
            <a:ext cx="3159125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Find distance AB (distance formula)</a:t>
            </a:r>
          </a:p>
        </p:txBody>
      </p:sp>
      <p:graphicFrame>
        <p:nvGraphicFramePr>
          <p:cNvPr id="43031" name="Object 23"/>
          <p:cNvGraphicFramePr>
            <a:graphicFrameLocks noChangeAspect="1"/>
          </p:cNvGraphicFramePr>
          <p:nvPr/>
        </p:nvGraphicFramePr>
        <p:xfrm>
          <a:off x="4181475" y="3668713"/>
          <a:ext cx="2093913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5" name="Equation" r:id="rId12" imgW="1028520" imgH="253800" progId="Equation.DSMT4">
                  <p:embed/>
                </p:oleObj>
              </mc:Choice>
              <mc:Fallback>
                <p:oleObj name="Equation" r:id="rId12" imgW="1028520" imgH="253800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1475" y="3668713"/>
                        <a:ext cx="2093913" cy="512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2" name="Text Box 24"/>
          <p:cNvSpPr txBox="1">
            <a:spLocks noChangeArrowheads="1"/>
          </p:cNvSpPr>
          <p:nvPr/>
        </p:nvSpPr>
        <p:spPr bwMode="auto">
          <a:xfrm>
            <a:off x="558800" y="4300538"/>
            <a:ext cx="2208213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Find diameter of circle B</a:t>
            </a:r>
          </a:p>
        </p:txBody>
      </p:sp>
      <p:graphicFrame>
        <p:nvGraphicFramePr>
          <p:cNvPr id="43033" name="Object 25"/>
          <p:cNvGraphicFramePr>
            <a:graphicFrameLocks noChangeAspect="1"/>
          </p:cNvGraphicFramePr>
          <p:nvPr/>
        </p:nvGraphicFramePr>
        <p:xfrm>
          <a:off x="3044825" y="4289425"/>
          <a:ext cx="43688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6" name="Equation" r:id="rId14" imgW="2145960" imgH="203040" progId="Equation.DSMT4">
                  <p:embed/>
                </p:oleObj>
              </mc:Choice>
              <mc:Fallback>
                <p:oleObj name="Equation" r:id="rId14" imgW="2145960" imgH="20304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4825" y="4289425"/>
                        <a:ext cx="43688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4" name="Text Box 26"/>
          <p:cNvSpPr txBox="1">
            <a:spLocks noChangeArrowheads="1"/>
          </p:cNvSpPr>
          <p:nvPr/>
        </p:nvSpPr>
        <p:spPr bwMode="auto">
          <a:xfrm>
            <a:off x="558800" y="4830763"/>
            <a:ext cx="215900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Use proportion to find B</a:t>
            </a:r>
          </a:p>
        </p:txBody>
      </p:sp>
      <p:graphicFrame>
        <p:nvGraphicFramePr>
          <p:cNvPr id="43035" name="Object 27"/>
          <p:cNvGraphicFramePr>
            <a:graphicFrameLocks noChangeAspect="1"/>
          </p:cNvGraphicFramePr>
          <p:nvPr/>
        </p:nvGraphicFramePr>
        <p:xfrm>
          <a:off x="2973388" y="4705350"/>
          <a:ext cx="4679950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7" name="Equation" r:id="rId16" imgW="2298600" imgH="317160" progId="Equation.DSMT4">
                  <p:embed/>
                </p:oleObj>
              </mc:Choice>
              <mc:Fallback>
                <p:oleObj name="Equation" r:id="rId16" imgW="2298600" imgH="31716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3388" y="4705350"/>
                        <a:ext cx="4679950" cy="639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7" name="Text Box 29"/>
          <p:cNvSpPr txBox="1">
            <a:spLocks noChangeArrowheads="1"/>
          </p:cNvSpPr>
          <p:nvPr/>
        </p:nvSpPr>
        <p:spPr bwMode="auto">
          <a:xfrm>
            <a:off x="558800" y="5414963"/>
            <a:ext cx="1135063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Centre of B</a:t>
            </a:r>
          </a:p>
        </p:txBody>
      </p:sp>
      <p:graphicFrame>
        <p:nvGraphicFramePr>
          <p:cNvPr id="43038" name="Object 30"/>
          <p:cNvGraphicFramePr>
            <a:graphicFrameLocks noChangeAspect="1"/>
          </p:cNvGraphicFramePr>
          <p:nvPr/>
        </p:nvGraphicFramePr>
        <p:xfrm>
          <a:off x="1866900" y="5408613"/>
          <a:ext cx="98266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8" name="Equation" r:id="rId18" imgW="482400" imgH="203040" progId="Equation.DSMT4">
                  <p:embed/>
                </p:oleObj>
              </mc:Choice>
              <mc:Fallback>
                <p:oleObj name="Equation" r:id="rId18" imgW="482400" imgH="20304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6900" y="5408613"/>
                        <a:ext cx="982663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9" name="Text Box 31"/>
          <p:cNvSpPr txBox="1">
            <a:spLocks noChangeArrowheads="1"/>
          </p:cNvSpPr>
          <p:nvPr/>
        </p:nvSpPr>
        <p:spPr bwMode="auto">
          <a:xfrm>
            <a:off x="3263900" y="5414963"/>
            <a:ext cx="1314450" cy="366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pPr eaLnBrk="1" hangingPunct="1"/>
            <a:r>
              <a:rPr lang="en-GB" altLang="en-US" sz="1800"/>
              <a:t>Equation of B</a:t>
            </a:r>
          </a:p>
        </p:txBody>
      </p:sp>
      <p:graphicFrame>
        <p:nvGraphicFramePr>
          <p:cNvPr id="43040" name="Object 32"/>
          <p:cNvGraphicFramePr>
            <a:graphicFrameLocks noChangeAspect="1"/>
          </p:cNvGraphicFramePr>
          <p:nvPr/>
        </p:nvGraphicFramePr>
        <p:xfrm>
          <a:off x="4762500" y="5303838"/>
          <a:ext cx="3051175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9" name="Equation" r:id="rId20" imgW="1498320" imgH="279360" progId="Equation.DSMT4">
                  <p:embed/>
                </p:oleObj>
              </mc:Choice>
              <mc:Fallback>
                <p:oleObj name="Equation" r:id="rId20" imgW="1498320" imgH="27936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5303838"/>
                        <a:ext cx="3051175" cy="563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041" name="Picture 33" descr="tick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5851525"/>
            <a:ext cx="6191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6972300" y="2520950"/>
            <a:ext cx="1835150" cy="1593850"/>
            <a:chOff x="4392" y="1588"/>
            <a:chExt cx="1156" cy="1004"/>
          </a:xfrm>
        </p:grpSpPr>
        <p:sp>
          <p:nvSpPr>
            <p:cNvPr id="15390" name="AutoShape 34"/>
            <p:cNvSpPr>
              <a:spLocks noChangeArrowheads="1"/>
            </p:cNvSpPr>
            <p:nvPr/>
          </p:nvSpPr>
          <p:spPr bwMode="auto">
            <a:xfrm flipH="1">
              <a:off x="4581" y="1727"/>
              <a:ext cx="727" cy="727"/>
            </a:xfrm>
            <a:prstGeom prst="rtTriangle">
              <a:avLst/>
            </a:prstGeom>
            <a:noFill/>
            <a:ln w="9525">
              <a:solidFill>
                <a:srgbClr val="0099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91" name="Text Box 35"/>
            <p:cNvSpPr txBox="1">
              <a:spLocks noChangeArrowheads="1"/>
            </p:cNvSpPr>
            <p:nvPr/>
          </p:nvSpPr>
          <p:spPr bwMode="auto">
            <a:xfrm>
              <a:off x="5276" y="1588"/>
              <a:ext cx="27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(24, 12)</a:t>
              </a:r>
            </a:p>
          </p:txBody>
        </p:sp>
        <p:sp>
          <p:nvSpPr>
            <p:cNvPr id="15392" name="Text Box 36"/>
            <p:cNvSpPr txBox="1">
              <a:spLocks noChangeArrowheads="1"/>
            </p:cNvSpPr>
            <p:nvPr/>
          </p:nvSpPr>
          <p:spPr bwMode="auto">
            <a:xfrm>
              <a:off x="4392" y="2466"/>
              <a:ext cx="3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(-12, -15)</a:t>
              </a:r>
            </a:p>
          </p:txBody>
        </p:sp>
        <p:sp>
          <p:nvSpPr>
            <p:cNvPr id="15393" name="Text Box 37"/>
            <p:cNvSpPr txBox="1">
              <a:spLocks noChangeArrowheads="1"/>
            </p:cNvSpPr>
            <p:nvPr/>
          </p:nvSpPr>
          <p:spPr bwMode="auto">
            <a:xfrm>
              <a:off x="5355" y="2011"/>
              <a:ext cx="8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27</a:t>
              </a:r>
            </a:p>
          </p:txBody>
        </p:sp>
        <p:sp>
          <p:nvSpPr>
            <p:cNvPr id="15394" name="Text Box 38"/>
            <p:cNvSpPr txBox="1">
              <a:spLocks noChangeArrowheads="1"/>
            </p:cNvSpPr>
            <p:nvPr/>
          </p:nvSpPr>
          <p:spPr bwMode="auto">
            <a:xfrm>
              <a:off x="4961" y="2477"/>
              <a:ext cx="8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36</a:t>
              </a:r>
            </a:p>
          </p:txBody>
        </p:sp>
        <p:sp>
          <p:nvSpPr>
            <p:cNvPr id="15395" name="Text Box 39"/>
            <p:cNvSpPr txBox="1">
              <a:spLocks noChangeArrowheads="1"/>
            </p:cNvSpPr>
            <p:nvPr/>
          </p:nvSpPr>
          <p:spPr bwMode="auto">
            <a:xfrm>
              <a:off x="4977" y="1799"/>
              <a:ext cx="8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25</a:t>
              </a:r>
            </a:p>
          </p:txBody>
        </p:sp>
        <p:sp>
          <p:nvSpPr>
            <p:cNvPr id="15396" name="Oval 40"/>
            <p:cNvSpPr>
              <a:spLocks noChangeArrowheads="1"/>
            </p:cNvSpPr>
            <p:nvPr/>
          </p:nvSpPr>
          <p:spPr bwMode="auto">
            <a:xfrm>
              <a:off x="4858" y="2115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97" name="Text Box 41"/>
            <p:cNvSpPr txBox="1">
              <a:spLocks noChangeArrowheads="1"/>
            </p:cNvSpPr>
            <p:nvPr/>
          </p:nvSpPr>
          <p:spPr bwMode="auto">
            <a:xfrm>
              <a:off x="4643" y="2136"/>
              <a:ext cx="8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20</a:t>
              </a:r>
            </a:p>
          </p:txBody>
        </p:sp>
        <p:sp>
          <p:nvSpPr>
            <p:cNvPr id="15398" name="Text Box 42"/>
            <p:cNvSpPr txBox="1">
              <a:spLocks noChangeArrowheads="1"/>
            </p:cNvSpPr>
            <p:nvPr/>
          </p:nvSpPr>
          <p:spPr bwMode="auto">
            <a:xfrm>
              <a:off x="4817" y="2018"/>
              <a:ext cx="5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r>
                <a:rPr lang="en-GB" altLang="en-US" sz="1200"/>
                <a:t>B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3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3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3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3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3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3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3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43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43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43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6" grpId="0" animBg="1" autoUpdateAnimBg="0"/>
      <p:bldP spid="43028" grpId="0" animBg="1" autoUpdateAnimBg="0"/>
      <p:bldP spid="43030" grpId="0" animBg="1" autoUpdateAnimBg="0"/>
      <p:bldP spid="43032" grpId="0" animBg="1" autoUpdateAnimBg="0"/>
      <p:bldP spid="43034" grpId="0" animBg="1" autoUpdateAnimBg="0"/>
      <p:bldP spid="43037" grpId="0" animBg="1" autoUpdateAnimBg="0"/>
      <p:bldP spid="43039" grpId="0" animBg="1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38"/>
          <p:cNvSpPr>
            <a:spLocks noGrp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n-GB" altLang="en-US" b="0" smtClean="0">
                <a:solidFill>
                  <a:srgbClr val="FFFF00"/>
                </a:solidFill>
                <a:effectLst/>
              </a:rPr>
              <a:t>Are you on Target 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7100" y="2484438"/>
            <a:ext cx="58801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GB" sz="3200" dirty="0">
                <a:latin typeface="+mj-lt"/>
              </a:rPr>
              <a:t> 		Update you log book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1550" y="3597275"/>
            <a:ext cx="817245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buFont typeface="Arial" pitchFamily="34" charset="0"/>
              <a:buChar char="•"/>
              <a:defRPr/>
            </a:pPr>
            <a:r>
              <a:rPr lang="en-GB" sz="2800" dirty="0">
                <a:latin typeface="+mj-lt"/>
              </a:rPr>
              <a:t> 		Make sure you complete and correct </a:t>
            </a:r>
          </a:p>
          <a:p>
            <a:pPr algn="l">
              <a:defRPr/>
            </a:pPr>
            <a:r>
              <a:rPr lang="en-GB" sz="2800" dirty="0">
                <a:solidFill>
                  <a:srgbClr val="FFFF00"/>
                </a:solidFill>
                <a:latin typeface="+mj-lt"/>
              </a:rPr>
              <a:t>    		</a:t>
            </a:r>
            <a:r>
              <a:rPr lang="en-GB" sz="2800" u="sng" dirty="0">
                <a:solidFill>
                  <a:srgbClr val="FFFF00"/>
                </a:solidFill>
                <a:latin typeface="+mj-lt"/>
              </a:rPr>
              <a:t>ALL</a:t>
            </a:r>
            <a:r>
              <a:rPr lang="en-GB" sz="2800" dirty="0">
                <a:latin typeface="+mj-lt"/>
              </a:rPr>
              <a:t> of the </a:t>
            </a:r>
            <a:r>
              <a:rPr lang="en-GB" sz="2800" dirty="0">
                <a:latin typeface="+mj-lt"/>
                <a:hlinkClick r:id="rId2"/>
              </a:rPr>
              <a:t>Circle</a:t>
            </a:r>
            <a:r>
              <a:rPr lang="en-GB" sz="2800" dirty="0">
                <a:latin typeface="+mj-lt"/>
              </a:rPr>
              <a:t> questions in the</a:t>
            </a:r>
          </a:p>
          <a:p>
            <a:pPr algn="l">
              <a:defRPr/>
            </a:pPr>
            <a:r>
              <a:rPr lang="en-GB" sz="2800" dirty="0">
                <a:latin typeface="+mj-lt"/>
              </a:rPr>
              <a:t>		past paper booklet.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995363" y="1398588"/>
            <a:ext cx="1600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Examples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946150" y="1898650"/>
            <a:ext cx="2940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(x-2)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(y-5)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49</a:t>
            </a:r>
            <a:endParaRPr lang="en-GB" baseline="30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695700" y="1898650"/>
            <a:ext cx="191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(2,5)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5634038" y="1898650"/>
            <a:ext cx="1631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7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946150" y="2498725"/>
            <a:ext cx="2927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(x+5)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(y-1)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13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695700" y="2501900"/>
            <a:ext cx="2101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(-5,1)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5634038" y="2500313"/>
            <a:ext cx="1936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13</a:t>
            </a:r>
            <a:endParaRPr lang="en-GB" dirty="0">
              <a:latin typeface="+mj-lt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946150" y="3103563"/>
            <a:ext cx="2455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(x-3)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y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20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3695700" y="3103563"/>
            <a:ext cx="2006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 (3,0)</a:t>
            </a: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5634038" y="3106738"/>
            <a:ext cx="202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radius = </a:t>
            </a:r>
            <a:r>
              <a:rPr lang="en-GB" dirty="0">
                <a:latin typeface="+mj-lt"/>
                <a:sym typeface="Symbol" pitchFamily="18" charset="2"/>
              </a:rPr>
              <a:t>20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7593013" y="3084513"/>
            <a:ext cx="15509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4 </a:t>
            </a:r>
            <a:r>
              <a:rPr lang="en-GB" sz="1100" dirty="0">
                <a:latin typeface="+mj-lt"/>
                <a:sym typeface="Symbol" pitchFamily="18" charset="2"/>
              </a:rPr>
              <a:t>X</a:t>
            </a:r>
            <a:r>
              <a:rPr lang="en-GB" dirty="0">
                <a:latin typeface="+mj-lt"/>
                <a:sym typeface="Symbol" pitchFamily="18" charset="2"/>
              </a:rPr>
              <a:t> 5</a:t>
            </a:r>
            <a:endParaRPr lang="en-GB" dirty="0">
              <a:latin typeface="+mj-lt"/>
            </a:endParaRP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7593013" y="3568700"/>
            <a:ext cx="985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25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066800" y="3810000"/>
            <a:ext cx="525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Centre  (2,-3)  &amp;  radius = 10</a:t>
            </a: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1066800" y="4441825"/>
            <a:ext cx="548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Equation is	(x-2)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(y+3)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100</a:t>
            </a: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066800" y="5294313"/>
            <a:ext cx="5029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Centre  (0,6)  &amp;  radius = 2</a:t>
            </a:r>
            <a:r>
              <a:rPr lang="en-GB" dirty="0">
                <a:solidFill>
                  <a:srgbClr val="FFFF00"/>
                </a:solidFill>
                <a:latin typeface="+mj-lt"/>
                <a:sym typeface="Symbol" pitchFamily="18" charset="2"/>
              </a:rPr>
              <a:t>3</a:t>
            </a:r>
            <a:endParaRPr lang="en-GB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6858000" y="5257800"/>
            <a:ext cx="2286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r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2</a:t>
            </a:r>
            <a:r>
              <a:rPr lang="en-GB" dirty="0">
                <a:latin typeface="+mj-lt"/>
                <a:sym typeface="Symbol" pitchFamily="18" charset="2"/>
              </a:rPr>
              <a:t>3 </a:t>
            </a:r>
            <a:r>
              <a:rPr lang="en-GB" sz="1050" dirty="0">
                <a:latin typeface="+mj-lt"/>
                <a:sym typeface="Symbol" pitchFamily="18" charset="2"/>
              </a:rPr>
              <a:t>X</a:t>
            </a:r>
            <a:r>
              <a:rPr lang="en-GB" dirty="0">
                <a:latin typeface="+mj-lt"/>
                <a:sym typeface="Symbol" pitchFamily="18" charset="2"/>
              </a:rPr>
              <a:t> </a:t>
            </a:r>
            <a:r>
              <a:rPr lang="en-GB" dirty="0">
                <a:latin typeface="+mj-lt"/>
              </a:rPr>
              <a:t>2</a:t>
            </a:r>
            <a:r>
              <a:rPr lang="en-GB" dirty="0">
                <a:latin typeface="+mj-lt"/>
                <a:sym typeface="Symbol" pitchFamily="18" charset="2"/>
              </a:rPr>
              <a:t>3</a:t>
            </a: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7229475" y="57150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4</a:t>
            </a:r>
            <a:r>
              <a:rPr lang="en-GB" dirty="0">
                <a:latin typeface="+mj-lt"/>
                <a:sym typeface="Symbol" pitchFamily="18" charset="2"/>
              </a:rPr>
              <a:t>9</a:t>
            </a: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7229475" y="61722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= 12</a:t>
            </a: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1066800" y="5930900"/>
            <a:ext cx="5410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Equation is	x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(y-6)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12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745288" y="4271963"/>
            <a:ext cx="990600" cy="609600"/>
            <a:chOff x="6745939" y="4271681"/>
            <a:chExt cx="990600" cy="609600"/>
          </a:xfrm>
        </p:grpSpPr>
        <p:sp>
          <p:nvSpPr>
            <p:cNvPr id="4121" name="Rectangle 25"/>
            <p:cNvSpPr>
              <a:spLocks noChangeArrowheads="1"/>
            </p:cNvSpPr>
            <p:nvPr/>
          </p:nvSpPr>
          <p:spPr bwMode="auto">
            <a:xfrm>
              <a:off x="6745939" y="4271681"/>
              <a:ext cx="990600" cy="609600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FFFF00"/>
                </a:solidFill>
                <a:latin typeface="+mj-lt"/>
              </a:endParaRPr>
            </a:p>
          </p:txBody>
        </p:sp>
        <p:sp>
          <p:nvSpPr>
            <p:cNvPr id="4120" name="Text Box 24"/>
            <p:cNvSpPr txBox="1">
              <a:spLocks noChangeArrowheads="1"/>
            </p:cNvSpPr>
            <p:nvPr/>
          </p:nvSpPr>
          <p:spPr bwMode="auto">
            <a:xfrm>
              <a:off x="6804676" y="4346293"/>
              <a:ext cx="873125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00"/>
                  </a:solidFill>
                  <a:latin typeface="+mj-lt"/>
                </a:rPr>
                <a:t>NAB</a:t>
              </a:r>
            </a:p>
          </p:txBody>
        </p:sp>
      </p:grp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685800" y="533400"/>
            <a:ext cx="7772400" cy="9048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The Circle</a:t>
            </a:r>
          </a:p>
        </p:txBody>
      </p:sp>
      <p:cxnSp>
        <p:nvCxnSpPr>
          <p:cNvPr id="31767" name="Straight Connector 27"/>
          <p:cNvCxnSpPr>
            <a:cxnSpLocks noChangeShapeType="1"/>
          </p:cNvCxnSpPr>
          <p:nvPr/>
        </p:nvCxnSpPr>
        <p:spPr bwMode="auto">
          <a:xfrm>
            <a:off x="1104900" y="3708400"/>
            <a:ext cx="5541963" cy="317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68" name="Straight Connector 29"/>
          <p:cNvCxnSpPr>
            <a:cxnSpLocks noChangeShapeType="1"/>
          </p:cNvCxnSpPr>
          <p:nvPr/>
        </p:nvCxnSpPr>
        <p:spPr bwMode="auto">
          <a:xfrm>
            <a:off x="1104900" y="5057775"/>
            <a:ext cx="5541963" cy="3175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Rounded Rectangle 27">
            <a:hlinkClick r:id="rId2"/>
          </p:cNvPr>
          <p:cNvSpPr/>
          <p:nvPr/>
        </p:nvSpPr>
        <p:spPr bwMode="auto">
          <a:xfrm>
            <a:off x="7747000" y="1892300"/>
            <a:ext cx="1244600" cy="511175"/>
          </a:xfrm>
          <a:prstGeom prst="roundRect">
            <a:avLst/>
          </a:prstGeom>
          <a:solidFill>
            <a:srgbClr val="4D4D4D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  <p:bldP spid="4101" grpId="0" autoUpdateAnimBg="0"/>
      <p:bldP spid="4103" grpId="0" autoUpdateAnimBg="0"/>
      <p:bldP spid="4104" grpId="0" autoUpdateAnimBg="0"/>
      <p:bldP spid="4106" grpId="0" autoUpdateAnimBg="0"/>
      <p:bldP spid="4107" grpId="0" autoUpdateAnimBg="0"/>
      <p:bldP spid="4108" grpId="0" autoUpdateAnimBg="0"/>
      <p:bldP spid="4109" grpId="0" autoUpdateAnimBg="0"/>
      <p:bldP spid="4112" grpId="0" autoUpdateAnimBg="0"/>
      <p:bldP spid="4115" grpId="0" autoUpdateAnimBg="0"/>
      <p:bldP spid="4116" grpId="0" autoUpdateAnimBg="0"/>
      <p:bldP spid="4117" grpId="0" autoUpdateAnimBg="0"/>
      <p:bldP spid="411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887413" y="14255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 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630488" y="2070100"/>
            <a:ext cx="64008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Find the equation of the circle that has PQ as diameter where P is(5,2) and Q is(-1,-6).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2097088" y="3343275"/>
            <a:ext cx="33670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 is   (</a:t>
            </a:r>
            <a:r>
              <a:rPr lang="en-GB" baseline="30000" dirty="0">
                <a:latin typeface="+mj-lt"/>
              </a:rPr>
              <a:t>(5+(-1))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,</a:t>
            </a:r>
            <a:r>
              <a:rPr lang="en-GB" baseline="30000" dirty="0">
                <a:latin typeface="+mj-lt"/>
              </a:rPr>
              <a:t>(2+(-6))</a:t>
            </a:r>
            <a:r>
              <a:rPr lang="en-GB" dirty="0">
                <a:latin typeface="+mj-lt"/>
              </a:rPr>
              <a:t>/</a:t>
            </a:r>
            <a:r>
              <a:rPr lang="en-GB" baseline="-25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) 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324475" y="3343275"/>
            <a:ext cx="15827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 (2,-2)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2097088" y="4067175"/>
            <a:ext cx="3052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CP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= (5-2)</a:t>
            </a:r>
            <a:r>
              <a:rPr lang="en-GB" baseline="30000">
                <a:latin typeface="+mj-lt"/>
              </a:rPr>
              <a:t>2</a:t>
            </a:r>
            <a:r>
              <a:rPr lang="en-GB">
                <a:latin typeface="+mj-lt"/>
              </a:rPr>
              <a:t> + (2+2)</a:t>
            </a:r>
            <a:r>
              <a:rPr lang="en-GB" baseline="30000">
                <a:latin typeface="+mj-lt"/>
              </a:rPr>
              <a:t>2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5324475" y="4067175"/>
            <a:ext cx="1398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9 + 16 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6777038" y="4065588"/>
            <a:ext cx="1720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25  =  r</a:t>
            </a:r>
            <a:r>
              <a:rPr lang="en-GB" baseline="30000" dirty="0">
                <a:latin typeface="+mj-lt"/>
              </a:rPr>
              <a:t>2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6777038" y="3346450"/>
            <a:ext cx="1381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  (</a:t>
            </a:r>
            <a:r>
              <a:rPr lang="en-GB" dirty="0" err="1">
                <a:latin typeface="+mj-lt"/>
              </a:rPr>
              <a:t>a,b</a:t>
            </a:r>
            <a:r>
              <a:rPr lang="en-GB" dirty="0">
                <a:latin typeface="+mj-lt"/>
              </a:rPr>
              <a:t>)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1600200" y="5092700"/>
            <a:ext cx="67325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j-lt"/>
              </a:rPr>
              <a:t>Using        (x-a)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(y-b)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r</a:t>
            </a:r>
            <a:r>
              <a:rPr lang="en-GB" baseline="30000" dirty="0">
                <a:latin typeface="+mj-lt"/>
              </a:rPr>
              <a:t>2</a:t>
            </a:r>
            <a:endParaRPr lang="en-GB" dirty="0">
              <a:latin typeface="+mj-lt"/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2236788" y="5965825"/>
            <a:ext cx="5518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Equation  is   (x-2)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(y+2)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25</a:t>
            </a:r>
          </a:p>
        </p:txBody>
      </p:sp>
      <p:grpSp>
        <p:nvGrpSpPr>
          <p:cNvPr id="32780" name="Group 21"/>
          <p:cNvGrpSpPr>
            <a:grpSpLocks/>
          </p:cNvGrpSpPr>
          <p:nvPr/>
        </p:nvGrpSpPr>
        <p:grpSpPr bwMode="auto">
          <a:xfrm>
            <a:off x="968375" y="1981200"/>
            <a:ext cx="1752600" cy="1295400"/>
            <a:chOff x="968186" y="1981200"/>
            <a:chExt cx="1752600" cy="1295400"/>
          </a:xfrm>
        </p:grpSpPr>
        <p:grpSp>
          <p:nvGrpSpPr>
            <p:cNvPr id="32782" name="Group 17"/>
            <p:cNvGrpSpPr>
              <a:grpSpLocks/>
            </p:cNvGrpSpPr>
            <p:nvPr/>
          </p:nvGrpSpPr>
          <p:grpSpPr bwMode="auto">
            <a:xfrm>
              <a:off x="968186" y="1981200"/>
              <a:ext cx="1752600" cy="1295400"/>
              <a:chOff x="968186" y="1981200"/>
              <a:chExt cx="1752600" cy="1295400"/>
            </a:xfrm>
          </p:grpSpPr>
          <p:sp>
            <p:nvSpPr>
              <p:cNvPr id="8196" name="Oval 4"/>
              <p:cNvSpPr>
                <a:spLocks noChangeArrowheads="1"/>
              </p:cNvSpPr>
              <p:nvPr/>
            </p:nvSpPr>
            <p:spPr bwMode="auto">
              <a:xfrm>
                <a:off x="1196786" y="2057400"/>
                <a:ext cx="1143000" cy="106680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5715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+mj-lt"/>
                </a:endParaRPr>
              </a:p>
            </p:txBody>
          </p:sp>
          <p:sp>
            <p:nvSpPr>
              <p:cNvPr id="8197" name="Line 5"/>
              <p:cNvSpPr>
                <a:spLocks noChangeShapeType="1"/>
              </p:cNvSpPr>
              <p:nvPr/>
            </p:nvSpPr>
            <p:spPr bwMode="auto">
              <a:xfrm flipV="1">
                <a:off x="1272986" y="2286000"/>
                <a:ext cx="990600" cy="60960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GB">
                  <a:latin typeface="+mj-lt"/>
                </a:endParaRPr>
              </a:p>
            </p:txBody>
          </p:sp>
          <p:sp>
            <p:nvSpPr>
              <p:cNvPr id="8198" name="Text Box 6"/>
              <p:cNvSpPr txBox="1">
                <a:spLocks noChangeArrowheads="1"/>
              </p:cNvSpPr>
              <p:nvPr/>
            </p:nvSpPr>
            <p:spPr bwMode="auto">
              <a:xfrm>
                <a:off x="2263586" y="1981200"/>
                <a:ext cx="4572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+mj-lt"/>
                  </a:rPr>
                  <a:t>P</a:t>
                </a:r>
              </a:p>
            </p:txBody>
          </p:sp>
          <p:sp>
            <p:nvSpPr>
              <p:cNvPr id="8199" name="Text Box 7"/>
              <p:cNvSpPr txBox="1">
                <a:spLocks noChangeArrowheads="1"/>
              </p:cNvSpPr>
              <p:nvPr/>
            </p:nvSpPr>
            <p:spPr bwMode="auto">
              <a:xfrm>
                <a:off x="968186" y="2819400"/>
                <a:ext cx="381000" cy="45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>
                    <a:latin typeface="+mj-lt"/>
                  </a:rPr>
                  <a:t>Q</a:t>
                </a:r>
              </a:p>
            </p:txBody>
          </p:sp>
          <p:sp>
            <p:nvSpPr>
              <p:cNvPr id="8200" name="Text Box 8"/>
              <p:cNvSpPr txBox="1">
                <a:spLocks noChangeArrowheads="1"/>
              </p:cNvSpPr>
              <p:nvPr/>
            </p:nvSpPr>
            <p:spPr bwMode="auto">
              <a:xfrm>
                <a:off x="1501586" y="2209800"/>
                <a:ext cx="609600" cy="3968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 sz="2000">
                    <a:latin typeface="+mj-lt"/>
                  </a:rPr>
                  <a:t>C</a:t>
                </a:r>
              </a:p>
            </p:txBody>
          </p:sp>
        </p:grpSp>
        <p:sp>
          <p:nvSpPr>
            <p:cNvPr id="32783" name="Oval 20"/>
            <p:cNvSpPr>
              <a:spLocks noChangeArrowheads="1"/>
            </p:cNvSpPr>
            <p:nvPr/>
          </p:nvSpPr>
          <p:spPr bwMode="auto">
            <a:xfrm>
              <a:off x="1694328" y="2554945"/>
              <a:ext cx="121023" cy="121024"/>
            </a:xfrm>
            <a:prstGeom prst="ellipse">
              <a:avLst/>
            </a:prstGeom>
            <a:solidFill>
              <a:srgbClr val="FF0000"/>
            </a:solidFill>
            <a:ln w="28575" algn="ctr">
              <a:solidFill>
                <a:srgbClr val="FFFF00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685800" y="533400"/>
            <a:ext cx="7772400" cy="9048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The Circle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 autoUpdateAnimBg="0"/>
      <p:bldP spid="8202" grpId="0" autoUpdateAnimBg="0"/>
      <p:bldP spid="8203" grpId="0" autoUpdateAnimBg="0"/>
      <p:bldP spid="8204" grpId="0" autoUpdateAnimBg="0"/>
      <p:bldP spid="8205" grpId="0" autoUpdateAnimBg="0"/>
      <p:bldP spid="8206" grpId="0" autoUpdateAnimBg="0"/>
      <p:bldP spid="8207" grpId="0" autoUpdateAnimBg="0"/>
      <p:bldP spid="820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887413" y="141605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Example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990600" y="1878013"/>
            <a:ext cx="7870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Two circles are concentric.  </a:t>
            </a:r>
            <a:r>
              <a:rPr lang="en-GB" sz="2000" dirty="0">
                <a:latin typeface="+mj-lt"/>
              </a:rPr>
              <a:t>(</a:t>
            </a:r>
            <a:r>
              <a:rPr lang="en-GB" sz="2000" dirty="0" err="1">
                <a:latin typeface="+mj-lt"/>
              </a:rPr>
              <a:t>ie</a:t>
            </a:r>
            <a:r>
              <a:rPr lang="en-GB" sz="2000" dirty="0">
                <a:latin typeface="+mj-lt"/>
              </a:rPr>
              <a:t> have same centre)   </a:t>
            </a:r>
            <a:endParaRPr lang="en-GB" dirty="0">
              <a:latin typeface="+mj-lt"/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990600" y="2322513"/>
            <a:ext cx="67421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larger has equation  </a:t>
            </a:r>
            <a:r>
              <a:rPr lang="en-GB" dirty="0">
                <a:latin typeface="+mj-lt"/>
              </a:rPr>
              <a:t>(x+3)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(y-5)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12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990600" y="2752725"/>
            <a:ext cx="8077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The radius of the smaller is half that of the larger.    Find its equation.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120775" y="3908425"/>
            <a:ext cx="5683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Using        (x-a)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+ (y-b)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r</a:t>
            </a:r>
            <a:r>
              <a:rPr lang="en-GB" baseline="30000" dirty="0">
                <a:latin typeface="+mj-lt"/>
              </a:rPr>
              <a:t>2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120775" y="4500563"/>
            <a:ext cx="44323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Centres are at 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(-3, 5)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120775" y="507365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latin typeface="+mj-lt"/>
              </a:rPr>
              <a:t>Larger radius =  </a:t>
            </a:r>
            <a:r>
              <a:rPr lang="en-GB">
                <a:latin typeface="+mj-lt"/>
                <a:sym typeface="Symbol" pitchFamily="18" charset="2"/>
              </a:rPr>
              <a:t>12</a:t>
            </a:r>
            <a:endParaRPr lang="en-GB">
              <a:latin typeface="+mj-lt"/>
            </a:endParaRP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4016375" y="50736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</a:t>
            </a:r>
            <a:r>
              <a:rPr lang="en-GB" dirty="0">
                <a:latin typeface="+mj-lt"/>
                <a:sym typeface="Symbol" pitchFamily="18" charset="2"/>
              </a:rPr>
              <a:t>4</a:t>
            </a:r>
            <a:r>
              <a:rPr lang="en-GB" sz="1100" dirty="0">
                <a:latin typeface="+mj-lt"/>
                <a:sym typeface="Symbol" pitchFamily="18" charset="2"/>
              </a:rPr>
              <a:t> X </a:t>
            </a:r>
            <a:r>
              <a:rPr lang="en-GB" dirty="0">
                <a:latin typeface="+mj-lt"/>
                <a:sym typeface="Symbol" pitchFamily="18" charset="2"/>
              </a:rPr>
              <a:t>3</a:t>
            </a:r>
            <a:r>
              <a:rPr lang="en-GB" dirty="0">
                <a:latin typeface="+mj-lt"/>
              </a:rPr>
              <a:t> 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616575" y="507365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=  2 </a:t>
            </a:r>
            <a:r>
              <a:rPr lang="en-GB" dirty="0">
                <a:latin typeface="+mj-lt"/>
                <a:sym typeface="Symbol" pitchFamily="18" charset="2"/>
              </a:rPr>
              <a:t>3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1196975" y="5659438"/>
            <a:ext cx="3321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Smaller radius = </a:t>
            </a:r>
            <a:r>
              <a:rPr lang="en-GB" dirty="0">
                <a:latin typeface="+mj-lt"/>
                <a:sym typeface="Symbol" pitchFamily="18" charset="2"/>
              </a:rPr>
              <a:t>3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4092575" y="5661025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latin typeface="+mj-lt"/>
              </a:rPr>
              <a:t>so    r</a:t>
            </a:r>
            <a:r>
              <a:rPr lang="en-GB" baseline="30000" dirty="0">
                <a:latin typeface="+mj-lt"/>
              </a:rPr>
              <a:t>2</a:t>
            </a:r>
            <a:r>
              <a:rPr lang="en-GB" dirty="0">
                <a:latin typeface="+mj-lt"/>
              </a:rPr>
              <a:t> =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3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1196975" y="6270625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Required equation  is   (x+3)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(y-5)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3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685800" y="533400"/>
            <a:ext cx="7772400" cy="904875"/>
          </a:xfrm>
          <a:prstGeom prst="rect">
            <a:avLst/>
          </a:prstGeom>
        </p:spPr>
        <p:txBody>
          <a:bodyPr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44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The Circle</a:t>
            </a:r>
          </a:p>
        </p:txBody>
      </p:sp>
      <p:grpSp>
        <p:nvGrpSpPr>
          <p:cNvPr id="33807" name="Group 19"/>
          <p:cNvGrpSpPr>
            <a:grpSpLocks/>
          </p:cNvGrpSpPr>
          <p:nvPr/>
        </p:nvGrpSpPr>
        <p:grpSpPr bwMode="auto">
          <a:xfrm>
            <a:off x="7691438" y="1452563"/>
            <a:ext cx="1344612" cy="1317625"/>
            <a:chOff x="7530353" y="3993776"/>
            <a:chExt cx="1344706" cy="1317812"/>
          </a:xfrm>
        </p:grpSpPr>
        <p:sp>
          <p:nvSpPr>
            <p:cNvPr id="33809" name="Oval 15"/>
            <p:cNvSpPr>
              <a:spLocks noChangeArrowheads="1"/>
            </p:cNvSpPr>
            <p:nvPr/>
          </p:nvSpPr>
          <p:spPr bwMode="auto">
            <a:xfrm>
              <a:off x="7530353" y="3993776"/>
              <a:ext cx="1344706" cy="1317812"/>
            </a:xfrm>
            <a:prstGeom prst="ellipse">
              <a:avLst/>
            </a:prstGeom>
            <a:solidFill>
              <a:srgbClr val="4D4D4D"/>
            </a:solidFill>
            <a:ln w="38100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810" name="Oval 17"/>
            <p:cNvSpPr>
              <a:spLocks noChangeArrowheads="1"/>
            </p:cNvSpPr>
            <p:nvPr/>
          </p:nvSpPr>
          <p:spPr bwMode="auto">
            <a:xfrm>
              <a:off x="7873253" y="4363571"/>
              <a:ext cx="658906" cy="578223"/>
            </a:xfrm>
            <a:prstGeom prst="ellipse">
              <a:avLst/>
            </a:prstGeom>
            <a:solidFill>
              <a:srgbClr val="FF0000"/>
            </a:solidFill>
            <a:ln w="38100" algn="ctr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panose="020B060602020203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8155872" y="4598699"/>
              <a:ext cx="93669" cy="107965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en-GB"/>
            </a:p>
          </p:txBody>
        </p:sp>
      </p:grpSp>
      <p:cxnSp>
        <p:nvCxnSpPr>
          <p:cNvPr id="33808" name="Straight Connector 21"/>
          <p:cNvCxnSpPr>
            <a:cxnSpLocks noChangeShapeType="1"/>
          </p:cNvCxnSpPr>
          <p:nvPr/>
        </p:nvCxnSpPr>
        <p:spPr bwMode="auto">
          <a:xfrm>
            <a:off x="1089025" y="3711575"/>
            <a:ext cx="7786688" cy="158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 autoUpdateAnimBg="0"/>
      <p:bldP spid="9224" grpId="0" autoUpdateAnimBg="0"/>
      <p:bldP spid="9225" grpId="0" autoUpdateAnimBg="0"/>
      <p:bldP spid="9226" grpId="0" autoUpdateAnimBg="0"/>
      <p:bldP spid="9227" grpId="0" autoUpdateAnimBg="0"/>
      <p:bldP spid="9228" grpId="0" autoUpdateAnimBg="0"/>
      <p:bldP spid="9229" grpId="0" autoUpdateAnimBg="0"/>
      <p:bldP spid="923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GB" altLang="en-US" sz="2800" b="0" smtClean="0">
                <a:solidFill>
                  <a:srgbClr val="FFFF00"/>
                </a:solidFill>
                <a:effectLst/>
              </a:rPr>
              <a:t>Inside / Outside or On Circumference</a:t>
            </a:r>
          </a:p>
        </p:txBody>
      </p:sp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1028700" y="2044700"/>
            <a:ext cx="7315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>
                <a:solidFill>
                  <a:srgbClr val="FFFF00"/>
                </a:solidFill>
                <a:latin typeface="+mj-lt"/>
              </a:rPr>
              <a:t>When a circle has equation    (x-a)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2</a:t>
            </a:r>
            <a:r>
              <a:rPr lang="en-GB">
                <a:solidFill>
                  <a:srgbClr val="FFFF00"/>
                </a:solidFill>
                <a:latin typeface="+mj-lt"/>
              </a:rPr>
              <a:t> + (y-b)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2 </a:t>
            </a:r>
            <a:r>
              <a:rPr lang="en-GB">
                <a:solidFill>
                  <a:srgbClr val="FFFF00"/>
                </a:solidFill>
                <a:latin typeface="+mj-lt"/>
              </a:rPr>
              <a:t>= r</a:t>
            </a:r>
            <a:r>
              <a:rPr lang="en-GB" baseline="30000">
                <a:solidFill>
                  <a:srgbClr val="FFFF00"/>
                </a:solidFill>
                <a:latin typeface="+mj-lt"/>
              </a:rPr>
              <a:t>2</a:t>
            </a:r>
            <a:r>
              <a:rPr lang="en-GB">
                <a:solidFill>
                  <a:srgbClr val="FFFF00"/>
                </a:solidFill>
                <a:latin typeface="+mj-lt"/>
              </a:rPr>
              <a:t> </a:t>
            </a: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927100" y="2819400"/>
            <a:ext cx="805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If  (</a:t>
            </a:r>
            <a:r>
              <a:rPr lang="en-GB" sz="2000" dirty="0" err="1">
                <a:latin typeface="+mj-lt"/>
              </a:rPr>
              <a:t>x,y</a:t>
            </a:r>
            <a:r>
              <a:rPr lang="en-GB" sz="2000" dirty="0">
                <a:latin typeface="+mj-lt"/>
              </a:rPr>
              <a:t>) lies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on</a:t>
            </a:r>
            <a:r>
              <a:rPr lang="en-GB" sz="2000" dirty="0">
                <a:latin typeface="+mj-lt"/>
              </a:rPr>
              <a:t> the circumference then            (x-a)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(y-b)</a:t>
            </a:r>
            <a:r>
              <a:rPr lang="en-GB" sz="2000" baseline="30000" dirty="0">
                <a:latin typeface="+mj-lt"/>
              </a:rPr>
              <a:t>2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=</a:t>
            </a:r>
            <a:r>
              <a:rPr lang="en-GB" sz="2000" dirty="0">
                <a:latin typeface="+mj-lt"/>
              </a:rPr>
              <a:t> r</a:t>
            </a:r>
            <a:r>
              <a:rPr lang="en-GB" sz="2000" baseline="30000" dirty="0">
                <a:latin typeface="+mj-lt"/>
              </a:rPr>
              <a:t>2</a:t>
            </a:r>
            <a:endParaRPr lang="en-GB" sz="2000" dirty="0">
              <a:latin typeface="+mj-lt"/>
            </a:endParaRPr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928688" y="3384550"/>
            <a:ext cx="8215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If  (</a:t>
            </a:r>
            <a:r>
              <a:rPr lang="en-GB" sz="2000" dirty="0" err="1">
                <a:latin typeface="+mj-lt"/>
              </a:rPr>
              <a:t>x,y</a:t>
            </a:r>
            <a:r>
              <a:rPr lang="en-GB" sz="2000" dirty="0">
                <a:latin typeface="+mj-lt"/>
              </a:rPr>
              <a:t>) lies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inside</a:t>
            </a:r>
            <a:r>
              <a:rPr lang="en-GB" sz="2000" dirty="0">
                <a:latin typeface="+mj-lt"/>
              </a:rPr>
              <a:t> the circumference then      (x-a)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(y-b)</a:t>
            </a:r>
            <a:r>
              <a:rPr lang="en-GB" sz="2000" baseline="30000" dirty="0">
                <a:latin typeface="+mj-lt"/>
              </a:rPr>
              <a:t>2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&lt;</a:t>
            </a:r>
            <a:r>
              <a:rPr lang="en-GB" sz="2000" dirty="0">
                <a:latin typeface="+mj-lt"/>
              </a:rPr>
              <a:t> r</a:t>
            </a:r>
            <a:r>
              <a:rPr lang="en-GB" sz="2000" baseline="30000" dirty="0">
                <a:latin typeface="+mj-lt"/>
              </a:rPr>
              <a:t>2</a:t>
            </a:r>
            <a:endParaRPr lang="en-GB" sz="2000" dirty="0">
              <a:latin typeface="+mj-lt"/>
            </a:endParaRP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928688" y="3949700"/>
            <a:ext cx="8215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latin typeface="+mj-lt"/>
              </a:rPr>
              <a:t>If  (</a:t>
            </a:r>
            <a:r>
              <a:rPr lang="en-GB" sz="2000" dirty="0" err="1">
                <a:latin typeface="+mj-lt"/>
              </a:rPr>
              <a:t>x,y</a:t>
            </a:r>
            <a:r>
              <a:rPr lang="en-GB" sz="2000" dirty="0">
                <a:latin typeface="+mj-lt"/>
              </a:rPr>
              <a:t>) lies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outside</a:t>
            </a:r>
            <a:r>
              <a:rPr lang="en-GB" sz="2000" dirty="0">
                <a:latin typeface="+mj-lt"/>
              </a:rPr>
              <a:t> the circumference then    (x-a)</a:t>
            </a:r>
            <a:r>
              <a:rPr lang="en-GB" sz="2000" baseline="30000" dirty="0">
                <a:latin typeface="+mj-lt"/>
              </a:rPr>
              <a:t>2</a:t>
            </a:r>
            <a:r>
              <a:rPr lang="en-GB" sz="2000" dirty="0">
                <a:latin typeface="+mj-lt"/>
              </a:rPr>
              <a:t> + (y-b)</a:t>
            </a:r>
            <a:r>
              <a:rPr lang="en-GB" sz="2000" baseline="30000" dirty="0">
                <a:latin typeface="+mj-lt"/>
              </a:rPr>
              <a:t>2 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&gt;</a:t>
            </a:r>
            <a:r>
              <a:rPr lang="en-GB" sz="2000" dirty="0">
                <a:latin typeface="+mj-lt"/>
              </a:rPr>
              <a:t> r</a:t>
            </a:r>
            <a:r>
              <a:rPr lang="en-GB" sz="2000" baseline="30000" dirty="0">
                <a:latin typeface="+mj-lt"/>
              </a:rPr>
              <a:t>2</a:t>
            </a:r>
            <a:endParaRPr lang="en-GB" sz="2000" dirty="0">
              <a:latin typeface="+mj-lt"/>
            </a:endParaRP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939800" y="4902200"/>
            <a:ext cx="160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sz="2000" dirty="0">
                <a:solidFill>
                  <a:srgbClr val="FFFF00"/>
                </a:solidFill>
                <a:latin typeface="+mj-lt"/>
              </a:rPr>
              <a:t>Example </a:t>
            </a: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2438400" y="4902200"/>
            <a:ext cx="586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Taking the circle    (x+1)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+ (y-4)</a:t>
            </a:r>
            <a:r>
              <a:rPr lang="en-GB" baseline="30000" dirty="0">
                <a:solidFill>
                  <a:srgbClr val="FFFF00"/>
                </a:solidFill>
                <a:latin typeface="+mj-lt"/>
              </a:rPr>
              <a:t>2</a:t>
            </a:r>
            <a:r>
              <a:rPr lang="en-GB" dirty="0">
                <a:solidFill>
                  <a:srgbClr val="FFFF00"/>
                </a:solidFill>
                <a:latin typeface="+mj-lt"/>
              </a:rPr>
              <a:t> = 100</a:t>
            </a:r>
          </a:p>
        </p:txBody>
      </p:sp>
      <p:sp>
        <p:nvSpPr>
          <p:cNvPr id="2076" name="Text Box 28"/>
          <p:cNvSpPr txBox="1">
            <a:spLocks noChangeArrowheads="1"/>
          </p:cNvSpPr>
          <p:nvPr/>
        </p:nvSpPr>
        <p:spPr bwMode="auto">
          <a:xfrm>
            <a:off x="2438400" y="5422900"/>
            <a:ext cx="624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Determine where the  following points lie;</a:t>
            </a:r>
          </a:p>
        </p:txBody>
      </p:sp>
      <p:sp>
        <p:nvSpPr>
          <p:cNvPr id="2077" name="Text Box 29"/>
          <p:cNvSpPr txBox="1">
            <a:spLocks noChangeArrowheads="1"/>
          </p:cNvSpPr>
          <p:nvPr/>
        </p:nvSpPr>
        <p:spPr bwMode="auto">
          <a:xfrm>
            <a:off x="2197100" y="6070600"/>
            <a:ext cx="548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latin typeface="+mj-lt"/>
              </a:rPr>
              <a:t>K(-7,12)  ,  L(10,5)  ,  M(4,9)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2" grpId="0" autoUpdateAnimBg="0"/>
      <p:bldP spid="2073" grpId="0" autoUpdateAnimBg="0"/>
      <p:bldP spid="2074" grpId="0" autoUpdateAnimBg="0"/>
      <p:bldP spid="2075" grpId="0" autoUpdateAnimBg="0"/>
      <p:bldP spid="2076" grpId="0" autoUpdateAnimBg="0"/>
      <p:bldP spid="2077" grpId="0" autoUpdateAnimBg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D4D4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Notebook">
  <a:themeElements>
    <a:clrScheme name="Notebook.pot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Notebook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.pot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Notebook">
  <a:themeElements>
    <a:clrScheme name="Notebook.pot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Notebook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.pot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Notebook">
  <a:themeElements>
    <a:clrScheme name="Notebook.pot 1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51A00"/>
      </a:accent4>
      <a:accent5>
        <a:srgbClr val="E3CAB8"/>
      </a:accent5>
      <a:accent6>
        <a:srgbClr val="BA2D2D"/>
      </a:accent6>
      <a:hlink>
        <a:srgbClr val="9A7F32"/>
      </a:hlink>
      <a:folHlink>
        <a:srgbClr val="ECA07A"/>
      </a:folHlink>
    </a:clrScheme>
    <a:fontScheme name="Notebook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.pot 1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2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51A00"/>
        </a:accent4>
        <a:accent5>
          <a:srgbClr val="E3CAB8"/>
        </a:accent5>
        <a:accent6>
          <a:srgbClr val="BA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.pot 4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A8A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2084</TotalTime>
  <Words>4497</Words>
  <Application>Microsoft Office PowerPoint</Application>
  <PresentationFormat>On-screen Show (4:3)</PresentationFormat>
  <Paragraphs>725</Paragraphs>
  <Slides>51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51</vt:i4>
      </vt:variant>
    </vt:vector>
  </HeadingPairs>
  <TitlesOfParts>
    <vt:vector size="71" baseType="lpstr">
      <vt:lpstr>Arial Narrow</vt:lpstr>
      <vt:lpstr>Arial</vt:lpstr>
      <vt:lpstr>Comic Sans MS</vt:lpstr>
      <vt:lpstr>Tahoma</vt:lpstr>
      <vt:lpstr>Wingdings</vt:lpstr>
      <vt:lpstr>Calibri</vt:lpstr>
      <vt:lpstr>Times New Roman</vt:lpstr>
      <vt:lpstr>Monotype Sorts</vt:lpstr>
      <vt:lpstr>Wingdings 2</vt:lpstr>
      <vt:lpstr>Symbol</vt:lpstr>
      <vt:lpstr>1_Shimmer</vt:lpstr>
      <vt:lpstr>Default Design</vt:lpstr>
      <vt:lpstr>Ripple</vt:lpstr>
      <vt:lpstr>Notebook</vt:lpstr>
      <vt:lpstr>1_Notebook</vt:lpstr>
      <vt:lpstr>2_Notebook</vt:lpstr>
      <vt:lpstr>Microsoft Equation 3.0</vt:lpstr>
      <vt:lpstr>Microsoft Visio Drawing</vt:lpstr>
      <vt:lpstr>Microsoft Office Visio Drawing</vt:lpstr>
      <vt:lpstr>MathType 5.0 Equation</vt:lpstr>
      <vt:lpstr>Higher Unit 1 Applications 1.2</vt:lpstr>
      <vt:lpstr>The Circle</vt:lpstr>
      <vt:lpstr>Equation of a Circle  Centre at the Origin</vt:lpstr>
      <vt:lpstr>PowerPoint Presentation</vt:lpstr>
      <vt:lpstr>General Equation of a Circle</vt:lpstr>
      <vt:lpstr>PowerPoint Presentation</vt:lpstr>
      <vt:lpstr>PowerPoint Presentation</vt:lpstr>
      <vt:lpstr>PowerPoint Presentation</vt:lpstr>
      <vt:lpstr>Inside / Outside or On Circumference</vt:lpstr>
      <vt:lpstr>PowerPoint Presentation</vt:lpstr>
      <vt:lpstr>PowerPoint Presentation</vt:lpstr>
      <vt:lpstr>Intersection Form of the Circle Equation</vt:lpstr>
      <vt:lpstr>Equation    x2 + y2 + 2gx + 2fy + c = 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Intersection of Lines  &amp; Circles</vt:lpstr>
      <vt:lpstr>Intersection of Lines  &amp; Circles</vt:lpstr>
      <vt:lpstr>PowerPoint Presentation</vt:lpstr>
      <vt:lpstr>PowerPoint Presentation</vt:lpstr>
      <vt:lpstr>PowerPoint Presentation</vt:lpstr>
      <vt:lpstr>Tangency</vt:lpstr>
      <vt:lpstr>PowerPoint Presentation</vt:lpstr>
      <vt:lpstr>PowerPoint Presentation</vt:lpstr>
      <vt:lpstr>PowerPoint Presentation</vt:lpstr>
      <vt:lpstr>PowerPoint Presentation</vt:lpstr>
      <vt:lpstr>Equations of Tangents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Are you on Target !</vt:lpstr>
    </vt:vector>
  </TitlesOfParts>
  <Company>Home Use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Outcome 4</dc:title>
  <dc:subject>Mathematics</dc:subject>
  <dc:creator>B Lafferty</dc:creator>
  <cp:lastModifiedBy>word</cp:lastModifiedBy>
  <cp:revision>262</cp:revision>
  <dcterms:created xsi:type="dcterms:W3CDTF">2003-07-06T12:17:47Z</dcterms:created>
  <dcterms:modified xsi:type="dcterms:W3CDTF">2026-07-11T11:35:40Z</dcterms:modified>
</cp:coreProperties>
</file>